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6"/>
    </p:embeddedFont>
    <p:embeddedFont>
      <p:font typeface="Martel Sans" panose="020B0604020202020204" charset="0"/>
      <p:regular r:id="rId17"/>
    </p:embeddedFont>
    <p:embeddedFont>
      <p:font typeface="Martel Sa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13.xml"/><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4203947"/>
            <a:ext cx="7088237"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AI Agent Workflow</a:t>
            </a:r>
          </a:p>
        </p:txBody>
      </p:sp>
      <p:sp>
        <p:nvSpPr>
          <p:cNvPr id="11" name="TextBox 11"/>
          <p:cNvSpPr txBox="1"/>
          <p:nvPr/>
        </p:nvSpPr>
        <p:spPr>
          <a:xfrm>
            <a:off x="992238" y="5638949"/>
            <a:ext cx="9445526" cy="3962251"/>
          </a:xfrm>
          <a:prstGeom prst="rect">
            <a:avLst/>
          </a:prstGeom>
        </p:spPr>
        <p:txBody>
          <a:bodyPr lIns="0" tIns="0" rIns="0" bIns="0" rtlCol="0" anchor="t">
            <a:spAutoFit/>
          </a:bodyPr>
          <a:lstStyle/>
          <a:p>
            <a:pPr algn="l">
              <a:lnSpc>
                <a:spcPts val="3562"/>
              </a:lnSpc>
            </a:pPr>
            <a:r>
              <a:rPr lang="en-US" sz="3500">
                <a:solidFill>
                  <a:srgbClr val="2C3249"/>
                </a:solidFill>
                <a:latin typeface="Martel Sans"/>
                <a:ea typeface="Martel Sans"/>
                <a:cs typeface="Martel Sans"/>
                <a:sym typeface="Martel Sans"/>
              </a:rPr>
              <a:t>Automated News &amp; Weather Briefing with</a:t>
            </a:r>
          </a:p>
          <a:p>
            <a:pPr algn="l">
              <a:lnSpc>
                <a:spcPts val="3562"/>
              </a:lnSpc>
            </a:pPr>
            <a:r>
              <a:rPr lang="en-US" sz="3500">
                <a:solidFill>
                  <a:srgbClr val="2C3249"/>
                </a:solidFill>
                <a:latin typeface="Martel Sans"/>
                <a:ea typeface="Martel Sans"/>
                <a:cs typeface="Martel Sans"/>
                <a:sym typeface="Martel Sans"/>
              </a:rPr>
              <a:t> Intelligent Logging</a:t>
            </a:r>
          </a:p>
          <a:p>
            <a:pPr algn="l">
              <a:lnSpc>
                <a:spcPts val="3562"/>
              </a:lnSpc>
            </a:pPr>
            <a:r>
              <a:rPr lang="en-US" sz="2187">
                <a:solidFill>
                  <a:srgbClr val="2C3249"/>
                </a:solidFill>
                <a:latin typeface="Martel Sans"/>
                <a:ea typeface="Martel Sans"/>
                <a:cs typeface="Martel Sans"/>
                <a:sym typeface="Martel Sans"/>
              </a:rPr>
              <a:t>   </a:t>
            </a:r>
          </a:p>
          <a:p>
            <a:pPr algn="l">
              <a:lnSpc>
                <a:spcPts val="3562"/>
              </a:lnSpc>
            </a:pPr>
            <a:endParaRPr lang="en-US" sz="2187">
              <a:solidFill>
                <a:srgbClr val="2C3249"/>
              </a:solidFill>
              <a:latin typeface="Martel Sans"/>
              <a:ea typeface="Martel Sans"/>
              <a:cs typeface="Martel Sans"/>
              <a:sym typeface="Martel Sans"/>
            </a:endParaRPr>
          </a:p>
          <a:p>
            <a:pPr algn="l">
              <a:lnSpc>
                <a:spcPts val="3562"/>
              </a:lnSpc>
            </a:pPr>
            <a:r>
              <a:rPr lang="en-US" sz="4000">
                <a:solidFill>
                  <a:srgbClr val="2C3249"/>
                </a:solidFill>
                <a:latin typeface="Martel Sans"/>
                <a:ea typeface="Martel Sans"/>
                <a:cs typeface="Martel Sans"/>
                <a:sym typeface="Martel Sans"/>
              </a:rPr>
              <a:t>P Lakshman </a:t>
            </a:r>
          </a:p>
          <a:p>
            <a:pPr algn="l">
              <a:lnSpc>
                <a:spcPts val="3562"/>
              </a:lnSpc>
            </a:pPr>
            <a:endParaRPr lang="en-US" sz="4000">
              <a:solidFill>
                <a:srgbClr val="2C3249"/>
              </a:solidFill>
              <a:latin typeface="Martel Sans"/>
              <a:ea typeface="Martel Sans"/>
              <a:cs typeface="Martel Sans"/>
              <a:sym typeface="Martel Sans"/>
            </a:endParaRPr>
          </a:p>
          <a:p>
            <a:pPr algn="l">
              <a:lnSpc>
                <a:spcPts val="3562"/>
              </a:lnSpc>
            </a:pPr>
            <a:r>
              <a:rPr lang="en-US" sz="4000">
                <a:solidFill>
                  <a:srgbClr val="2C3249"/>
                </a:solidFill>
                <a:latin typeface="Martel Sans"/>
                <a:ea typeface="Martel Sans"/>
                <a:cs typeface="Martel Sans"/>
                <a:sym typeface="Martel Sans"/>
              </a:rPr>
              <a:t>24071A05J6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14748" y="-3687"/>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806797" y="586829"/>
            <a:ext cx="8204895" cy="767954"/>
          </a:xfrm>
          <a:prstGeom prst="rect">
            <a:avLst/>
          </a:prstGeom>
        </p:spPr>
        <p:txBody>
          <a:bodyPr lIns="0" tIns="0" rIns="0" bIns="0" rtlCol="0" anchor="t">
            <a:spAutoFit/>
          </a:bodyPr>
          <a:lstStyle/>
          <a:p>
            <a:pPr algn="l">
              <a:lnSpc>
                <a:spcPts val="5625"/>
              </a:lnSpc>
            </a:pPr>
            <a:r>
              <a:rPr lang="en-US" sz="4499">
                <a:solidFill>
                  <a:srgbClr val="272D45"/>
                </a:solidFill>
                <a:latin typeface="Arimo"/>
                <a:ea typeface="Arimo"/>
                <a:cs typeface="Arimo"/>
                <a:sym typeface="Arimo"/>
              </a:rPr>
              <a:t>Complete Workflow Architecture</a:t>
            </a:r>
          </a:p>
        </p:txBody>
      </p:sp>
      <p:grpSp>
        <p:nvGrpSpPr>
          <p:cNvPr id="7" name="Group 7"/>
          <p:cNvGrpSpPr>
            <a:grpSpLocks noChangeAspect="1"/>
          </p:cNvGrpSpPr>
          <p:nvPr/>
        </p:nvGrpSpPr>
        <p:grpSpPr>
          <a:xfrm>
            <a:off x="806797" y="1815704"/>
            <a:ext cx="691455" cy="1428750"/>
            <a:chOff x="0" y="0"/>
            <a:chExt cx="921940" cy="1905000"/>
          </a:xfrm>
        </p:grpSpPr>
        <p:sp>
          <p:nvSpPr>
            <p:cNvPr id="8" name="Freeform 8" descr="preencoded.png"/>
            <p:cNvSpPr/>
            <p:nvPr/>
          </p:nvSpPr>
          <p:spPr>
            <a:xfrm>
              <a:off x="0" y="0"/>
              <a:ext cx="921893" cy="1905000"/>
            </a:xfrm>
            <a:custGeom>
              <a:avLst/>
              <a:gdLst/>
              <a:ahLst/>
              <a:cxnLst/>
              <a:rect l="l" t="t" r="r" b="b"/>
              <a:pathLst>
                <a:path w="921893" h="1905000">
                  <a:moveTo>
                    <a:pt x="0" y="0"/>
                  </a:moveTo>
                  <a:lnTo>
                    <a:pt x="921893" y="0"/>
                  </a:lnTo>
                  <a:lnTo>
                    <a:pt x="921893" y="1905000"/>
                  </a:lnTo>
                  <a:lnTo>
                    <a:pt x="0" y="1905000"/>
                  </a:lnTo>
                  <a:lnTo>
                    <a:pt x="0" y="0"/>
                  </a:lnTo>
                  <a:close/>
                </a:path>
              </a:pathLst>
            </a:custGeom>
            <a:blipFill>
              <a:blip r:embed="rId3"/>
              <a:stretch>
                <a:fillRect l="-279" r="-284"/>
              </a:stretch>
            </a:blipFill>
          </p:spPr>
        </p:sp>
      </p:grpSp>
      <p:sp>
        <p:nvSpPr>
          <p:cNvPr id="9" name="TextBox 9"/>
          <p:cNvSpPr txBox="1"/>
          <p:nvPr/>
        </p:nvSpPr>
        <p:spPr>
          <a:xfrm>
            <a:off x="1728639" y="2017514"/>
            <a:ext cx="2881461" cy="388739"/>
          </a:xfrm>
          <a:prstGeom prst="rect">
            <a:avLst/>
          </a:prstGeom>
        </p:spPr>
        <p:txBody>
          <a:bodyPr lIns="0" tIns="0" rIns="0" bIns="0" rtlCol="0" anchor="t">
            <a:spAutoFit/>
          </a:bodyPr>
          <a:lstStyle/>
          <a:p>
            <a:pPr algn="l">
              <a:lnSpc>
                <a:spcPts val="2812"/>
              </a:lnSpc>
            </a:pPr>
            <a:r>
              <a:rPr lang="en-US" sz="2249">
                <a:solidFill>
                  <a:srgbClr val="2C3249"/>
                </a:solidFill>
                <a:latin typeface="Arimo"/>
                <a:ea typeface="Arimo"/>
                <a:cs typeface="Arimo"/>
                <a:sym typeface="Arimo"/>
              </a:rPr>
              <a:t>Schedule Trigger</a:t>
            </a:r>
          </a:p>
        </p:txBody>
      </p:sp>
      <p:sp>
        <p:nvSpPr>
          <p:cNvPr id="10" name="TextBox 10"/>
          <p:cNvSpPr txBox="1"/>
          <p:nvPr/>
        </p:nvSpPr>
        <p:spPr>
          <a:xfrm>
            <a:off x="1728639" y="2477840"/>
            <a:ext cx="15752564" cy="435471"/>
          </a:xfrm>
          <a:prstGeom prst="rect">
            <a:avLst/>
          </a:prstGeom>
        </p:spPr>
        <p:txBody>
          <a:bodyPr lIns="0" tIns="0" rIns="0" bIns="0" rtlCol="0" anchor="t">
            <a:spAutoFit/>
          </a:bodyPr>
          <a:lstStyle/>
          <a:p>
            <a:pPr algn="l">
              <a:lnSpc>
                <a:spcPts val="2875"/>
              </a:lnSpc>
            </a:pPr>
            <a:r>
              <a:rPr lang="en-US" sz="1812">
                <a:solidFill>
                  <a:srgbClr val="2C3249"/>
                </a:solidFill>
                <a:latin typeface="Martel Sans"/>
                <a:ea typeface="Martel Sans"/>
                <a:cs typeface="Martel Sans"/>
                <a:sym typeface="Martel Sans"/>
              </a:rPr>
              <a:t>Initiates workflow at predefined intervals</a:t>
            </a:r>
          </a:p>
        </p:txBody>
      </p:sp>
      <p:grpSp>
        <p:nvGrpSpPr>
          <p:cNvPr id="11" name="Group 11"/>
          <p:cNvGrpSpPr>
            <a:grpSpLocks noChangeAspect="1"/>
          </p:cNvGrpSpPr>
          <p:nvPr/>
        </p:nvGrpSpPr>
        <p:grpSpPr>
          <a:xfrm>
            <a:off x="1152525" y="3429149"/>
            <a:ext cx="691455" cy="1428750"/>
            <a:chOff x="0" y="0"/>
            <a:chExt cx="921940" cy="1905000"/>
          </a:xfrm>
        </p:grpSpPr>
        <p:sp>
          <p:nvSpPr>
            <p:cNvPr id="12" name="Freeform 12" descr="preencoded.png"/>
            <p:cNvSpPr/>
            <p:nvPr/>
          </p:nvSpPr>
          <p:spPr>
            <a:xfrm>
              <a:off x="0" y="0"/>
              <a:ext cx="921893" cy="1905000"/>
            </a:xfrm>
            <a:custGeom>
              <a:avLst/>
              <a:gdLst/>
              <a:ahLst/>
              <a:cxnLst/>
              <a:rect l="l" t="t" r="r" b="b"/>
              <a:pathLst>
                <a:path w="921893" h="1905000">
                  <a:moveTo>
                    <a:pt x="0" y="0"/>
                  </a:moveTo>
                  <a:lnTo>
                    <a:pt x="921893" y="0"/>
                  </a:lnTo>
                  <a:lnTo>
                    <a:pt x="921893" y="1905000"/>
                  </a:lnTo>
                  <a:lnTo>
                    <a:pt x="0" y="1905000"/>
                  </a:lnTo>
                  <a:lnTo>
                    <a:pt x="0" y="0"/>
                  </a:lnTo>
                  <a:close/>
                </a:path>
              </a:pathLst>
            </a:custGeom>
            <a:blipFill>
              <a:blip r:embed="rId3"/>
              <a:stretch>
                <a:fillRect l="-279" r="-284"/>
              </a:stretch>
            </a:blipFill>
          </p:spPr>
        </p:sp>
      </p:grpSp>
      <p:sp>
        <p:nvSpPr>
          <p:cNvPr id="13" name="TextBox 13"/>
          <p:cNvSpPr txBox="1"/>
          <p:nvPr/>
        </p:nvSpPr>
        <p:spPr>
          <a:xfrm>
            <a:off x="2074366" y="3630960"/>
            <a:ext cx="2881461" cy="388739"/>
          </a:xfrm>
          <a:prstGeom prst="rect">
            <a:avLst/>
          </a:prstGeom>
        </p:spPr>
        <p:txBody>
          <a:bodyPr lIns="0" tIns="0" rIns="0" bIns="0" rtlCol="0" anchor="t">
            <a:spAutoFit/>
          </a:bodyPr>
          <a:lstStyle/>
          <a:p>
            <a:pPr algn="l">
              <a:lnSpc>
                <a:spcPts val="2812"/>
              </a:lnSpc>
            </a:pPr>
            <a:r>
              <a:rPr lang="en-US" sz="2249">
                <a:solidFill>
                  <a:srgbClr val="2C3249"/>
                </a:solidFill>
                <a:latin typeface="Arimo"/>
                <a:ea typeface="Arimo"/>
                <a:cs typeface="Arimo"/>
                <a:sym typeface="Arimo"/>
              </a:rPr>
              <a:t>AI Agent</a:t>
            </a:r>
          </a:p>
        </p:txBody>
      </p:sp>
      <p:sp>
        <p:nvSpPr>
          <p:cNvPr id="14" name="TextBox 14"/>
          <p:cNvSpPr txBox="1"/>
          <p:nvPr/>
        </p:nvSpPr>
        <p:spPr>
          <a:xfrm>
            <a:off x="2074366" y="4091285"/>
            <a:ext cx="15406836" cy="435471"/>
          </a:xfrm>
          <a:prstGeom prst="rect">
            <a:avLst/>
          </a:prstGeom>
        </p:spPr>
        <p:txBody>
          <a:bodyPr lIns="0" tIns="0" rIns="0" bIns="0" rtlCol="0" anchor="t">
            <a:spAutoFit/>
          </a:bodyPr>
          <a:lstStyle/>
          <a:p>
            <a:pPr algn="l">
              <a:lnSpc>
                <a:spcPts val="2875"/>
              </a:lnSpc>
            </a:pPr>
            <a:r>
              <a:rPr lang="en-US" sz="1812">
                <a:solidFill>
                  <a:srgbClr val="2C3249"/>
                </a:solidFill>
                <a:latin typeface="Martel Sans"/>
                <a:ea typeface="Martel Sans"/>
                <a:cs typeface="Martel Sans"/>
                <a:sym typeface="Martel Sans"/>
              </a:rPr>
              <a:t>Gathers weather and news data</a:t>
            </a:r>
          </a:p>
        </p:txBody>
      </p:sp>
      <p:grpSp>
        <p:nvGrpSpPr>
          <p:cNvPr id="15" name="Group 15"/>
          <p:cNvGrpSpPr>
            <a:grpSpLocks noChangeAspect="1"/>
          </p:cNvGrpSpPr>
          <p:nvPr/>
        </p:nvGrpSpPr>
        <p:grpSpPr>
          <a:xfrm>
            <a:off x="1498253" y="5042595"/>
            <a:ext cx="691455" cy="1428750"/>
            <a:chOff x="0" y="0"/>
            <a:chExt cx="921940" cy="1905000"/>
          </a:xfrm>
        </p:grpSpPr>
        <p:sp>
          <p:nvSpPr>
            <p:cNvPr id="16" name="Freeform 16" descr="preencoded.png"/>
            <p:cNvSpPr/>
            <p:nvPr/>
          </p:nvSpPr>
          <p:spPr>
            <a:xfrm>
              <a:off x="0" y="0"/>
              <a:ext cx="921893" cy="1905000"/>
            </a:xfrm>
            <a:custGeom>
              <a:avLst/>
              <a:gdLst/>
              <a:ahLst/>
              <a:cxnLst/>
              <a:rect l="l" t="t" r="r" b="b"/>
              <a:pathLst>
                <a:path w="921893" h="1905000">
                  <a:moveTo>
                    <a:pt x="0" y="0"/>
                  </a:moveTo>
                  <a:lnTo>
                    <a:pt x="921893" y="0"/>
                  </a:lnTo>
                  <a:lnTo>
                    <a:pt x="921893" y="1905000"/>
                  </a:lnTo>
                  <a:lnTo>
                    <a:pt x="0" y="1905000"/>
                  </a:lnTo>
                  <a:lnTo>
                    <a:pt x="0" y="0"/>
                  </a:lnTo>
                  <a:close/>
                </a:path>
              </a:pathLst>
            </a:custGeom>
            <a:blipFill>
              <a:blip r:embed="rId3"/>
              <a:stretch>
                <a:fillRect l="-279" r="-284"/>
              </a:stretch>
            </a:blipFill>
          </p:spPr>
        </p:sp>
      </p:grpSp>
      <p:sp>
        <p:nvSpPr>
          <p:cNvPr id="17" name="TextBox 17"/>
          <p:cNvSpPr txBox="1"/>
          <p:nvPr/>
        </p:nvSpPr>
        <p:spPr>
          <a:xfrm>
            <a:off x="2420094" y="5244405"/>
            <a:ext cx="2881461" cy="388739"/>
          </a:xfrm>
          <a:prstGeom prst="rect">
            <a:avLst/>
          </a:prstGeom>
        </p:spPr>
        <p:txBody>
          <a:bodyPr lIns="0" tIns="0" rIns="0" bIns="0" rtlCol="0" anchor="t">
            <a:spAutoFit/>
          </a:bodyPr>
          <a:lstStyle/>
          <a:p>
            <a:pPr algn="l">
              <a:lnSpc>
                <a:spcPts val="2812"/>
              </a:lnSpc>
            </a:pPr>
            <a:r>
              <a:rPr lang="en-US" sz="2249">
                <a:solidFill>
                  <a:srgbClr val="2C3249"/>
                </a:solidFill>
                <a:latin typeface="Arimo"/>
                <a:ea typeface="Arimo"/>
                <a:cs typeface="Arimo"/>
                <a:sym typeface="Arimo"/>
              </a:rPr>
              <a:t>Format &amp; Style</a:t>
            </a:r>
          </a:p>
        </p:txBody>
      </p:sp>
      <p:sp>
        <p:nvSpPr>
          <p:cNvPr id="18" name="TextBox 18"/>
          <p:cNvSpPr txBox="1"/>
          <p:nvPr/>
        </p:nvSpPr>
        <p:spPr>
          <a:xfrm>
            <a:off x="2420094" y="5704731"/>
            <a:ext cx="15061109" cy="435471"/>
          </a:xfrm>
          <a:prstGeom prst="rect">
            <a:avLst/>
          </a:prstGeom>
        </p:spPr>
        <p:txBody>
          <a:bodyPr lIns="0" tIns="0" rIns="0" bIns="0" rtlCol="0" anchor="t">
            <a:spAutoFit/>
          </a:bodyPr>
          <a:lstStyle/>
          <a:p>
            <a:pPr algn="l">
              <a:lnSpc>
                <a:spcPts val="2875"/>
              </a:lnSpc>
            </a:pPr>
            <a:r>
              <a:rPr lang="en-US" sz="1812">
                <a:solidFill>
                  <a:srgbClr val="2C3249"/>
                </a:solidFill>
                <a:latin typeface="Martel Sans"/>
                <a:ea typeface="Martel Sans"/>
                <a:cs typeface="Martel Sans"/>
                <a:sym typeface="Martel Sans"/>
              </a:rPr>
              <a:t>Converts to HTML with CSS</a:t>
            </a:r>
          </a:p>
        </p:txBody>
      </p:sp>
      <p:grpSp>
        <p:nvGrpSpPr>
          <p:cNvPr id="19" name="Group 19"/>
          <p:cNvGrpSpPr>
            <a:grpSpLocks noChangeAspect="1"/>
          </p:cNvGrpSpPr>
          <p:nvPr/>
        </p:nvGrpSpPr>
        <p:grpSpPr>
          <a:xfrm>
            <a:off x="1844129" y="6656040"/>
            <a:ext cx="691455" cy="1428750"/>
            <a:chOff x="0" y="0"/>
            <a:chExt cx="921940" cy="1905000"/>
          </a:xfrm>
        </p:grpSpPr>
        <p:sp>
          <p:nvSpPr>
            <p:cNvPr id="20" name="Freeform 20" descr="preencoded.png"/>
            <p:cNvSpPr/>
            <p:nvPr/>
          </p:nvSpPr>
          <p:spPr>
            <a:xfrm>
              <a:off x="0" y="0"/>
              <a:ext cx="921893" cy="1905000"/>
            </a:xfrm>
            <a:custGeom>
              <a:avLst/>
              <a:gdLst/>
              <a:ahLst/>
              <a:cxnLst/>
              <a:rect l="l" t="t" r="r" b="b"/>
              <a:pathLst>
                <a:path w="921893" h="1905000">
                  <a:moveTo>
                    <a:pt x="0" y="0"/>
                  </a:moveTo>
                  <a:lnTo>
                    <a:pt x="921893" y="0"/>
                  </a:lnTo>
                  <a:lnTo>
                    <a:pt x="921893" y="1905000"/>
                  </a:lnTo>
                  <a:lnTo>
                    <a:pt x="0" y="1905000"/>
                  </a:lnTo>
                  <a:lnTo>
                    <a:pt x="0" y="0"/>
                  </a:lnTo>
                  <a:close/>
                </a:path>
              </a:pathLst>
            </a:custGeom>
            <a:blipFill>
              <a:blip r:embed="rId3"/>
              <a:stretch>
                <a:fillRect l="-279" r="-284"/>
              </a:stretch>
            </a:blipFill>
          </p:spPr>
        </p:sp>
      </p:grpSp>
      <p:sp>
        <p:nvSpPr>
          <p:cNvPr id="21" name="TextBox 21"/>
          <p:cNvSpPr txBox="1"/>
          <p:nvPr/>
        </p:nvSpPr>
        <p:spPr>
          <a:xfrm>
            <a:off x="2765971" y="6857851"/>
            <a:ext cx="2881461" cy="388739"/>
          </a:xfrm>
          <a:prstGeom prst="rect">
            <a:avLst/>
          </a:prstGeom>
        </p:spPr>
        <p:txBody>
          <a:bodyPr lIns="0" tIns="0" rIns="0" bIns="0" rtlCol="0" anchor="t">
            <a:spAutoFit/>
          </a:bodyPr>
          <a:lstStyle/>
          <a:p>
            <a:pPr algn="l">
              <a:lnSpc>
                <a:spcPts val="2812"/>
              </a:lnSpc>
            </a:pPr>
            <a:r>
              <a:rPr lang="en-US" sz="2249">
                <a:solidFill>
                  <a:srgbClr val="2C3249"/>
                </a:solidFill>
                <a:latin typeface="Arimo"/>
                <a:ea typeface="Arimo"/>
                <a:cs typeface="Arimo"/>
                <a:sym typeface="Arimo"/>
              </a:rPr>
              <a:t>Send Email</a:t>
            </a:r>
          </a:p>
        </p:txBody>
      </p:sp>
      <p:sp>
        <p:nvSpPr>
          <p:cNvPr id="22" name="TextBox 22"/>
          <p:cNvSpPr txBox="1"/>
          <p:nvPr/>
        </p:nvSpPr>
        <p:spPr>
          <a:xfrm>
            <a:off x="2765971" y="7318176"/>
            <a:ext cx="14715232" cy="435471"/>
          </a:xfrm>
          <a:prstGeom prst="rect">
            <a:avLst/>
          </a:prstGeom>
        </p:spPr>
        <p:txBody>
          <a:bodyPr lIns="0" tIns="0" rIns="0" bIns="0" rtlCol="0" anchor="t">
            <a:spAutoFit/>
          </a:bodyPr>
          <a:lstStyle/>
          <a:p>
            <a:pPr algn="l">
              <a:lnSpc>
                <a:spcPts val="2875"/>
              </a:lnSpc>
            </a:pPr>
            <a:r>
              <a:rPr lang="en-US" sz="1812">
                <a:solidFill>
                  <a:srgbClr val="2C3249"/>
                </a:solidFill>
                <a:latin typeface="Martel Sans"/>
                <a:ea typeface="Martel Sans"/>
                <a:cs typeface="Martel Sans"/>
                <a:sym typeface="Martel Sans"/>
              </a:rPr>
              <a:t>Delivers via Gmail</a:t>
            </a:r>
          </a:p>
        </p:txBody>
      </p:sp>
      <p:grpSp>
        <p:nvGrpSpPr>
          <p:cNvPr id="23" name="Group 23"/>
          <p:cNvGrpSpPr>
            <a:grpSpLocks noChangeAspect="1"/>
          </p:cNvGrpSpPr>
          <p:nvPr/>
        </p:nvGrpSpPr>
        <p:grpSpPr>
          <a:xfrm>
            <a:off x="1498253" y="8269486"/>
            <a:ext cx="691455" cy="1428750"/>
            <a:chOff x="0" y="0"/>
            <a:chExt cx="921940" cy="1905000"/>
          </a:xfrm>
        </p:grpSpPr>
        <p:sp>
          <p:nvSpPr>
            <p:cNvPr id="24" name="Freeform 24" descr="preencoded.png"/>
            <p:cNvSpPr/>
            <p:nvPr/>
          </p:nvSpPr>
          <p:spPr>
            <a:xfrm>
              <a:off x="0" y="0"/>
              <a:ext cx="921893" cy="1905000"/>
            </a:xfrm>
            <a:custGeom>
              <a:avLst/>
              <a:gdLst/>
              <a:ahLst/>
              <a:cxnLst/>
              <a:rect l="l" t="t" r="r" b="b"/>
              <a:pathLst>
                <a:path w="921893" h="1905000">
                  <a:moveTo>
                    <a:pt x="0" y="0"/>
                  </a:moveTo>
                  <a:lnTo>
                    <a:pt x="921893" y="0"/>
                  </a:lnTo>
                  <a:lnTo>
                    <a:pt x="921893" y="1905000"/>
                  </a:lnTo>
                  <a:lnTo>
                    <a:pt x="0" y="1905000"/>
                  </a:lnTo>
                  <a:lnTo>
                    <a:pt x="0" y="0"/>
                  </a:lnTo>
                  <a:close/>
                </a:path>
              </a:pathLst>
            </a:custGeom>
            <a:blipFill>
              <a:blip r:embed="rId3"/>
              <a:stretch>
                <a:fillRect l="-279" r="-284"/>
              </a:stretch>
            </a:blipFill>
          </p:spPr>
        </p:sp>
      </p:grpSp>
      <p:sp>
        <p:nvSpPr>
          <p:cNvPr id="25" name="TextBox 25"/>
          <p:cNvSpPr txBox="1"/>
          <p:nvPr/>
        </p:nvSpPr>
        <p:spPr>
          <a:xfrm>
            <a:off x="2420094" y="8471297"/>
            <a:ext cx="2881461" cy="388739"/>
          </a:xfrm>
          <a:prstGeom prst="rect">
            <a:avLst/>
          </a:prstGeom>
        </p:spPr>
        <p:txBody>
          <a:bodyPr lIns="0" tIns="0" rIns="0" bIns="0" rtlCol="0" anchor="t">
            <a:spAutoFit/>
          </a:bodyPr>
          <a:lstStyle/>
          <a:p>
            <a:pPr algn="l">
              <a:lnSpc>
                <a:spcPts val="2812"/>
              </a:lnSpc>
            </a:pPr>
            <a:r>
              <a:rPr lang="en-US" sz="2249">
                <a:solidFill>
                  <a:srgbClr val="2C3249"/>
                </a:solidFill>
                <a:latin typeface="Arimo"/>
                <a:ea typeface="Arimo"/>
                <a:cs typeface="Arimo"/>
                <a:sym typeface="Arimo"/>
              </a:rPr>
              <a:t>Categorize &amp; Log</a:t>
            </a:r>
          </a:p>
        </p:txBody>
      </p:sp>
      <p:sp>
        <p:nvSpPr>
          <p:cNvPr id="26" name="TextBox 26"/>
          <p:cNvSpPr txBox="1"/>
          <p:nvPr/>
        </p:nvSpPr>
        <p:spPr>
          <a:xfrm>
            <a:off x="2420094" y="8931623"/>
            <a:ext cx="15061109" cy="435471"/>
          </a:xfrm>
          <a:prstGeom prst="rect">
            <a:avLst/>
          </a:prstGeom>
        </p:spPr>
        <p:txBody>
          <a:bodyPr lIns="0" tIns="0" rIns="0" bIns="0" rtlCol="0" anchor="t">
            <a:spAutoFit/>
          </a:bodyPr>
          <a:lstStyle/>
          <a:p>
            <a:pPr algn="l">
              <a:lnSpc>
                <a:spcPts val="2875"/>
              </a:lnSpc>
            </a:pPr>
            <a:r>
              <a:rPr lang="en-US" sz="1812">
                <a:solidFill>
                  <a:srgbClr val="2C3249"/>
                </a:solidFill>
                <a:latin typeface="Martel Sans"/>
                <a:ea typeface="Martel Sans"/>
                <a:cs typeface="Martel Sans"/>
                <a:sym typeface="Martel Sans"/>
              </a:rPr>
              <a:t>Stores in Google Sheets</a:t>
            </a:r>
          </a:p>
        </p:txBody>
      </p:sp>
      <p:pic>
        <p:nvPicPr>
          <p:cNvPr id="29" name="Picture 28">
            <a:extLst>
              <a:ext uri="{FF2B5EF4-FFF2-40B4-BE49-F238E27FC236}">
                <a16:creationId xmlns:a16="http://schemas.microsoft.com/office/drawing/2014/main" id="{62BB3E8D-5447-E28F-7330-BC2D817713D3}"/>
              </a:ext>
            </a:extLst>
          </p:cNvPr>
          <p:cNvPicPr>
            <a:picLocks noChangeAspect="1"/>
          </p:cNvPicPr>
          <p:nvPr/>
        </p:nvPicPr>
        <p:blipFill>
          <a:blip r:embed="rId4">
            <a:extLst>
              <a:ext uri="{28A0092B-C50C-407E-A947-70E740481C1C}">
                <a14:useLocalDpi xmlns:a14="http://schemas.microsoft.com/office/drawing/2010/main" val="0"/>
              </a:ext>
            </a:extLst>
          </a:blip>
          <a:srcRect l="17308" t="26608" r="1801" b="21005"/>
          <a:stretch>
            <a:fillRect/>
          </a:stretch>
        </p:blipFill>
        <p:spPr>
          <a:xfrm>
            <a:off x="6454229" y="1638300"/>
            <a:ext cx="11422998" cy="81533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797124" y="770930"/>
            <a:ext cx="16693752" cy="1461492"/>
          </a:xfrm>
          <a:prstGeom prst="rect">
            <a:avLst/>
          </a:prstGeom>
        </p:spPr>
        <p:txBody>
          <a:bodyPr lIns="0" tIns="0" rIns="0" bIns="0" rtlCol="0" anchor="t">
            <a:spAutoFit/>
          </a:bodyPr>
          <a:lstStyle/>
          <a:p>
            <a:pPr algn="l">
              <a:lnSpc>
                <a:spcPts val="5562"/>
              </a:lnSpc>
            </a:pPr>
            <a:r>
              <a:rPr lang="en-US" sz="4437">
                <a:solidFill>
                  <a:srgbClr val="272D45"/>
                </a:solidFill>
                <a:latin typeface="Arimo"/>
                <a:ea typeface="Arimo"/>
                <a:cs typeface="Arimo"/>
                <a:sym typeface="Arimo"/>
              </a:rPr>
              <a:t>The Automated Information Advantage: AI Agent Workflow for Reporting</a:t>
            </a:r>
          </a:p>
        </p:txBody>
      </p:sp>
      <p:sp>
        <p:nvSpPr>
          <p:cNvPr id="7" name="TextBox 7"/>
          <p:cNvSpPr txBox="1"/>
          <p:nvPr/>
        </p:nvSpPr>
        <p:spPr>
          <a:xfrm>
            <a:off x="797124" y="2621161"/>
            <a:ext cx="16693752" cy="1159669"/>
          </a:xfrm>
          <a:prstGeom prst="rect">
            <a:avLst/>
          </a:prstGeom>
        </p:spPr>
        <p:txBody>
          <a:bodyPr lIns="0" tIns="0" rIns="0" bIns="0" rtlCol="0" anchor="t">
            <a:spAutoFit/>
          </a:bodyPr>
          <a:lstStyle/>
          <a:p>
            <a:pPr algn="l">
              <a:lnSpc>
                <a:spcPts val="2812"/>
              </a:lnSpc>
            </a:pPr>
            <a:r>
              <a:rPr lang="en-US" sz="1750">
                <a:solidFill>
                  <a:srgbClr val="2C3249"/>
                </a:solidFill>
                <a:latin typeface="Martel Sans"/>
                <a:ea typeface="Martel Sans"/>
                <a:cs typeface="Martel Sans"/>
                <a:sym typeface="Martel Sans"/>
              </a:rPr>
              <a:t>Productivity in information delivery is revolutionized by automating repetitive tasks. This presentation outlines the significant advantages, current limitations, and future scope of leveraging an AI Agent Workflow for scheduled news and weather briefings, aiming for increased efficiency and superior reporting quality.</a:t>
            </a:r>
          </a:p>
        </p:txBody>
      </p:sp>
      <p:grpSp>
        <p:nvGrpSpPr>
          <p:cNvPr id="8" name="Group 8"/>
          <p:cNvGrpSpPr/>
          <p:nvPr/>
        </p:nvGrpSpPr>
        <p:grpSpPr>
          <a:xfrm>
            <a:off x="792361" y="4032200"/>
            <a:ext cx="8242547" cy="2616101"/>
            <a:chOff x="0" y="0"/>
            <a:chExt cx="10990063" cy="3488135"/>
          </a:xfrm>
        </p:grpSpPr>
        <p:sp>
          <p:nvSpPr>
            <p:cNvPr id="9" name="Freeform 9"/>
            <p:cNvSpPr/>
            <p:nvPr/>
          </p:nvSpPr>
          <p:spPr>
            <a:xfrm>
              <a:off x="6350" y="6350"/>
              <a:ext cx="10977372" cy="3475482"/>
            </a:xfrm>
            <a:custGeom>
              <a:avLst/>
              <a:gdLst/>
              <a:ahLst/>
              <a:cxnLst/>
              <a:rect l="l" t="t" r="r" b="b"/>
              <a:pathLst>
                <a:path w="10977372" h="3475482">
                  <a:moveTo>
                    <a:pt x="0" y="127508"/>
                  </a:moveTo>
                  <a:cubicBezTo>
                    <a:pt x="0" y="57150"/>
                    <a:pt x="57277" y="0"/>
                    <a:pt x="127889" y="0"/>
                  </a:cubicBezTo>
                  <a:lnTo>
                    <a:pt x="10849483" y="0"/>
                  </a:lnTo>
                  <a:cubicBezTo>
                    <a:pt x="10920095" y="0"/>
                    <a:pt x="10977372" y="57150"/>
                    <a:pt x="10977372" y="127508"/>
                  </a:cubicBezTo>
                  <a:lnTo>
                    <a:pt x="10977372" y="3347847"/>
                  </a:lnTo>
                  <a:cubicBezTo>
                    <a:pt x="10977372" y="3418332"/>
                    <a:pt x="10920095" y="3475355"/>
                    <a:pt x="10849483" y="3475355"/>
                  </a:cubicBezTo>
                  <a:lnTo>
                    <a:pt x="127889" y="3475355"/>
                  </a:lnTo>
                  <a:cubicBezTo>
                    <a:pt x="57277" y="3475482"/>
                    <a:pt x="0" y="3418332"/>
                    <a:pt x="0" y="3347847"/>
                  </a:cubicBezTo>
                  <a:close/>
                </a:path>
              </a:pathLst>
            </a:custGeom>
            <a:solidFill>
              <a:srgbClr val="DFECE9"/>
            </a:solidFill>
          </p:spPr>
        </p:sp>
        <p:sp>
          <p:nvSpPr>
            <p:cNvPr id="10" name="Freeform 10"/>
            <p:cNvSpPr/>
            <p:nvPr/>
          </p:nvSpPr>
          <p:spPr>
            <a:xfrm>
              <a:off x="0" y="0"/>
              <a:ext cx="10990072" cy="3488182"/>
            </a:xfrm>
            <a:custGeom>
              <a:avLst/>
              <a:gdLst/>
              <a:ahLst/>
              <a:cxnLst/>
              <a:rect l="l" t="t" r="r" b="b"/>
              <a:pathLst>
                <a:path w="10990072" h="3488182">
                  <a:moveTo>
                    <a:pt x="0" y="133858"/>
                  </a:moveTo>
                  <a:cubicBezTo>
                    <a:pt x="0" y="59944"/>
                    <a:pt x="60071" y="0"/>
                    <a:pt x="134239" y="0"/>
                  </a:cubicBezTo>
                  <a:lnTo>
                    <a:pt x="10855833" y="0"/>
                  </a:lnTo>
                  <a:lnTo>
                    <a:pt x="10855833" y="6350"/>
                  </a:lnTo>
                  <a:lnTo>
                    <a:pt x="10855833" y="0"/>
                  </a:lnTo>
                  <a:cubicBezTo>
                    <a:pt x="10930001" y="0"/>
                    <a:pt x="10990072" y="59944"/>
                    <a:pt x="10990072" y="133858"/>
                  </a:cubicBezTo>
                  <a:lnTo>
                    <a:pt x="10983722" y="133858"/>
                  </a:lnTo>
                  <a:lnTo>
                    <a:pt x="10990072" y="133858"/>
                  </a:lnTo>
                  <a:lnTo>
                    <a:pt x="10990072" y="3354197"/>
                  </a:lnTo>
                  <a:lnTo>
                    <a:pt x="10983722" y="3354197"/>
                  </a:lnTo>
                  <a:lnTo>
                    <a:pt x="10990072" y="3354197"/>
                  </a:lnTo>
                  <a:cubicBezTo>
                    <a:pt x="10990072" y="3428111"/>
                    <a:pt x="10930001" y="3488055"/>
                    <a:pt x="10855833" y="3488055"/>
                  </a:cubicBezTo>
                  <a:lnTo>
                    <a:pt x="10855833" y="3481705"/>
                  </a:lnTo>
                  <a:lnTo>
                    <a:pt x="10855833" y="3488055"/>
                  </a:lnTo>
                  <a:lnTo>
                    <a:pt x="134239" y="3488055"/>
                  </a:lnTo>
                  <a:lnTo>
                    <a:pt x="134239" y="3481705"/>
                  </a:lnTo>
                  <a:lnTo>
                    <a:pt x="134239" y="3488055"/>
                  </a:lnTo>
                  <a:cubicBezTo>
                    <a:pt x="60071" y="3488182"/>
                    <a:pt x="0" y="3428238"/>
                    <a:pt x="0" y="3354197"/>
                  </a:cubicBezTo>
                  <a:lnTo>
                    <a:pt x="0" y="133858"/>
                  </a:lnTo>
                  <a:lnTo>
                    <a:pt x="6350" y="133858"/>
                  </a:lnTo>
                  <a:lnTo>
                    <a:pt x="0" y="133858"/>
                  </a:lnTo>
                  <a:moveTo>
                    <a:pt x="12700" y="133858"/>
                  </a:moveTo>
                  <a:lnTo>
                    <a:pt x="12700" y="3354197"/>
                  </a:lnTo>
                  <a:lnTo>
                    <a:pt x="6350" y="3354197"/>
                  </a:lnTo>
                  <a:lnTo>
                    <a:pt x="12700" y="3354197"/>
                  </a:lnTo>
                  <a:cubicBezTo>
                    <a:pt x="12700" y="3421126"/>
                    <a:pt x="67056" y="3475355"/>
                    <a:pt x="134239" y="3475355"/>
                  </a:cubicBezTo>
                  <a:lnTo>
                    <a:pt x="10855833" y="3475355"/>
                  </a:lnTo>
                  <a:cubicBezTo>
                    <a:pt x="10923015" y="3475355"/>
                    <a:pt x="10977372" y="3421126"/>
                    <a:pt x="10977372" y="3354197"/>
                  </a:cubicBezTo>
                  <a:lnTo>
                    <a:pt x="10977372" y="133858"/>
                  </a:lnTo>
                  <a:cubicBezTo>
                    <a:pt x="10977372" y="66929"/>
                    <a:pt x="10923015" y="12700"/>
                    <a:pt x="10855833" y="12700"/>
                  </a:cubicBezTo>
                  <a:lnTo>
                    <a:pt x="134239" y="12700"/>
                  </a:lnTo>
                  <a:lnTo>
                    <a:pt x="134239" y="6350"/>
                  </a:lnTo>
                  <a:lnTo>
                    <a:pt x="134239" y="12700"/>
                  </a:lnTo>
                  <a:cubicBezTo>
                    <a:pt x="67056" y="12700"/>
                    <a:pt x="12700" y="66929"/>
                    <a:pt x="12700" y="133858"/>
                  </a:cubicBezTo>
                  <a:close/>
                </a:path>
              </a:pathLst>
            </a:custGeom>
            <a:solidFill>
              <a:srgbClr val="C5D2CF"/>
            </a:solidFill>
          </p:spPr>
        </p:sp>
      </p:grpSp>
      <p:grpSp>
        <p:nvGrpSpPr>
          <p:cNvPr id="11" name="Group 11"/>
          <p:cNvGrpSpPr/>
          <p:nvPr/>
        </p:nvGrpSpPr>
        <p:grpSpPr>
          <a:xfrm>
            <a:off x="1034355" y="4274195"/>
            <a:ext cx="683270" cy="683270"/>
            <a:chOff x="0" y="0"/>
            <a:chExt cx="911027" cy="911027"/>
          </a:xfrm>
        </p:grpSpPr>
        <p:sp>
          <p:nvSpPr>
            <p:cNvPr id="12" name="Freeform 12"/>
            <p:cNvSpPr/>
            <p:nvPr/>
          </p:nvSpPr>
          <p:spPr>
            <a:xfrm>
              <a:off x="0" y="0"/>
              <a:ext cx="910971" cy="910971"/>
            </a:xfrm>
            <a:custGeom>
              <a:avLst/>
              <a:gdLst/>
              <a:ahLst/>
              <a:cxnLst/>
              <a:rect l="l" t="t" r="r" b="b"/>
              <a:pathLst>
                <a:path w="910971" h="910971">
                  <a:moveTo>
                    <a:pt x="0" y="455549"/>
                  </a:moveTo>
                  <a:cubicBezTo>
                    <a:pt x="0" y="203962"/>
                    <a:pt x="203962" y="0"/>
                    <a:pt x="455549" y="0"/>
                  </a:cubicBezTo>
                  <a:cubicBezTo>
                    <a:pt x="707136" y="0"/>
                    <a:pt x="910971" y="203962"/>
                    <a:pt x="910971" y="455549"/>
                  </a:cubicBezTo>
                  <a:cubicBezTo>
                    <a:pt x="910971" y="707136"/>
                    <a:pt x="707136" y="910971"/>
                    <a:pt x="455549" y="910971"/>
                  </a:cubicBezTo>
                  <a:cubicBezTo>
                    <a:pt x="203962" y="910971"/>
                    <a:pt x="0" y="707136"/>
                    <a:pt x="0" y="455549"/>
                  </a:cubicBezTo>
                  <a:close/>
                </a:path>
              </a:pathLst>
            </a:custGeom>
            <a:solidFill>
              <a:srgbClr val="437066"/>
            </a:solidFill>
          </p:spPr>
        </p:sp>
      </p:grpSp>
      <p:sp>
        <p:nvSpPr>
          <p:cNvPr id="13" name="Freeform 13" descr="preencoded.png"/>
          <p:cNvSpPr/>
          <p:nvPr/>
        </p:nvSpPr>
        <p:spPr>
          <a:xfrm>
            <a:off x="1222176" y="4462016"/>
            <a:ext cx="307479" cy="307479"/>
          </a:xfrm>
          <a:custGeom>
            <a:avLst/>
            <a:gdLst/>
            <a:ahLst/>
            <a:cxnLst/>
            <a:rect l="l" t="t" r="r" b="b"/>
            <a:pathLst>
              <a:path w="307479" h="307479">
                <a:moveTo>
                  <a:pt x="0" y="0"/>
                </a:moveTo>
                <a:lnTo>
                  <a:pt x="307479" y="0"/>
                </a:lnTo>
                <a:lnTo>
                  <a:pt x="307479" y="307479"/>
                </a:lnTo>
                <a:lnTo>
                  <a:pt x="0" y="307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034355" y="5156597"/>
            <a:ext cx="4043660" cy="384422"/>
          </a:xfrm>
          <a:prstGeom prst="rect">
            <a:avLst/>
          </a:prstGeom>
        </p:spPr>
        <p:txBody>
          <a:bodyPr lIns="0" tIns="0" rIns="0" bIns="0" rtlCol="0" anchor="t">
            <a:spAutoFit/>
          </a:bodyPr>
          <a:lstStyle/>
          <a:p>
            <a:pPr algn="l">
              <a:lnSpc>
                <a:spcPts val="2750"/>
              </a:lnSpc>
            </a:pPr>
            <a:r>
              <a:rPr lang="en-US" sz="2187">
                <a:solidFill>
                  <a:srgbClr val="2C3249"/>
                </a:solidFill>
                <a:latin typeface="Arimo"/>
                <a:ea typeface="Arimo"/>
                <a:cs typeface="Arimo"/>
                <a:sym typeface="Arimo"/>
              </a:rPr>
              <a:t>Automated Information Delivery</a:t>
            </a:r>
          </a:p>
        </p:txBody>
      </p:sp>
      <p:sp>
        <p:nvSpPr>
          <p:cNvPr id="15" name="TextBox 15"/>
          <p:cNvSpPr txBox="1"/>
          <p:nvPr/>
        </p:nvSpPr>
        <p:spPr>
          <a:xfrm>
            <a:off x="1034355" y="5610969"/>
            <a:ext cx="7758559" cy="795337"/>
          </a:xfrm>
          <a:prstGeom prst="rect">
            <a:avLst/>
          </a:prstGeom>
        </p:spPr>
        <p:txBody>
          <a:bodyPr lIns="0" tIns="0" rIns="0" bIns="0" rtlCol="0" anchor="t">
            <a:spAutoFit/>
          </a:bodyPr>
          <a:lstStyle/>
          <a:p>
            <a:pPr algn="l">
              <a:lnSpc>
                <a:spcPts val="2812"/>
              </a:lnSpc>
            </a:pPr>
            <a:r>
              <a:rPr lang="en-US" sz="1750">
                <a:solidFill>
                  <a:srgbClr val="2C3249"/>
                </a:solidFill>
                <a:latin typeface="Martel Sans"/>
                <a:ea typeface="Martel Sans"/>
                <a:cs typeface="Martel Sans"/>
                <a:sym typeface="Martel Sans"/>
              </a:rPr>
              <a:t>Eliminates manual effort with scheduled daily or hourly updates, ensuring timely distribution of critical information.</a:t>
            </a:r>
          </a:p>
        </p:txBody>
      </p:sp>
      <p:grpSp>
        <p:nvGrpSpPr>
          <p:cNvPr id="16" name="Group 16"/>
          <p:cNvGrpSpPr/>
          <p:nvPr/>
        </p:nvGrpSpPr>
        <p:grpSpPr>
          <a:xfrm>
            <a:off x="9253091" y="4032200"/>
            <a:ext cx="8242547" cy="2616101"/>
            <a:chOff x="0" y="0"/>
            <a:chExt cx="10990063" cy="3488135"/>
          </a:xfrm>
        </p:grpSpPr>
        <p:sp>
          <p:nvSpPr>
            <p:cNvPr id="17" name="Freeform 17"/>
            <p:cNvSpPr/>
            <p:nvPr/>
          </p:nvSpPr>
          <p:spPr>
            <a:xfrm>
              <a:off x="6350" y="6350"/>
              <a:ext cx="10977372" cy="3475482"/>
            </a:xfrm>
            <a:custGeom>
              <a:avLst/>
              <a:gdLst/>
              <a:ahLst/>
              <a:cxnLst/>
              <a:rect l="l" t="t" r="r" b="b"/>
              <a:pathLst>
                <a:path w="10977372" h="3475482">
                  <a:moveTo>
                    <a:pt x="0" y="127508"/>
                  </a:moveTo>
                  <a:cubicBezTo>
                    <a:pt x="0" y="57150"/>
                    <a:pt x="57277" y="0"/>
                    <a:pt x="127889" y="0"/>
                  </a:cubicBezTo>
                  <a:lnTo>
                    <a:pt x="10849483" y="0"/>
                  </a:lnTo>
                  <a:cubicBezTo>
                    <a:pt x="10920095" y="0"/>
                    <a:pt x="10977372" y="57150"/>
                    <a:pt x="10977372" y="127508"/>
                  </a:cubicBezTo>
                  <a:lnTo>
                    <a:pt x="10977372" y="3347847"/>
                  </a:lnTo>
                  <a:cubicBezTo>
                    <a:pt x="10977372" y="3418332"/>
                    <a:pt x="10920095" y="3475355"/>
                    <a:pt x="10849483" y="3475355"/>
                  </a:cubicBezTo>
                  <a:lnTo>
                    <a:pt x="127889" y="3475355"/>
                  </a:lnTo>
                  <a:cubicBezTo>
                    <a:pt x="57277" y="3475482"/>
                    <a:pt x="0" y="3418332"/>
                    <a:pt x="0" y="3347847"/>
                  </a:cubicBezTo>
                  <a:close/>
                </a:path>
              </a:pathLst>
            </a:custGeom>
            <a:solidFill>
              <a:srgbClr val="DFECE9"/>
            </a:solidFill>
          </p:spPr>
        </p:sp>
        <p:sp>
          <p:nvSpPr>
            <p:cNvPr id="18" name="Freeform 18"/>
            <p:cNvSpPr/>
            <p:nvPr/>
          </p:nvSpPr>
          <p:spPr>
            <a:xfrm>
              <a:off x="0" y="0"/>
              <a:ext cx="10990072" cy="3488182"/>
            </a:xfrm>
            <a:custGeom>
              <a:avLst/>
              <a:gdLst/>
              <a:ahLst/>
              <a:cxnLst/>
              <a:rect l="l" t="t" r="r" b="b"/>
              <a:pathLst>
                <a:path w="10990072" h="3488182">
                  <a:moveTo>
                    <a:pt x="0" y="133858"/>
                  </a:moveTo>
                  <a:cubicBezTo>
                    <a:pt x="0" y="59944"/>
                    <a:pt x="60071" y="0"/>
                    <a:pt x="134239" y="0"/>
                  </a:cubicBezTo>
                  <a:lnTo>
                    <a:pt x="10855833" y="0"/>
                  </a:lnTo>
                  <a:lnTo>
                    <a:pt x="10855833" y="6350"/>
                  </a:lnTo>
                  <a:lnTo>
                    <a:pt x="10855833" y="0"/>
                  </a:lnTo>
                  <a:cubicBezTo>
                    <a:pt x="10930001" y="0"/>
                    <a:pt x="10990072" y="59944"/>
                    <a:pt x="10990072" y="133858"/>
                  </a:cubicBezTo>
                  <a:lnTo>
                    <a:pt x="10983722" y="133858"/>
                  </a:lnTo>
                  <a:lnTo>
                    <a:pt x="10990072" y="133858"/>
                  </a:lnTo>
                  <a:lnTo>
                    <a:pt x="10990072" y="3354197"/>
                  </a:lnTo>
                  <a:lnTo>
                    <a:pt x="10983722" y="3354197"/>
                  </a:lnTo>
                  <a:lnTo>
                    <a:pt x="10990072" y="3354197"/>
                  </a:lnTo>
                  <a:cubicBezTo>
                    <a:pt x="10990072" y="3428111"/>
                    <a:pt x="10930001" y="3488055"/>
                    <a:pt x="10855833" y="3488055"/>
                  </a:cubicBezTo>
                  <a:lnTo>
                    <a:pt x="10855833" y="3481705"/>
                  </a:lnTo>
                  <a:lnTo>
                    <a:pt x="10855833" y="3488055"/>
                  </a:lnTo>
                  <a:lnTo>
                    <a:pt x="134239" y="3488055"/>
                  </a:lnTo>
                  <a:lnTo>
                    <a:pt x="134239" y="3481705"/>
                  </a:lnTo>
                  <a:lnTo>
                    <a:pt x="134239" y="3488055"/>
                  </a:lnTo>
                  <a:cubicBezTo>
                    <a:pt x="60071" y="3488182"/>
                    <a:pt x="0" y="3428238"/>
                    <a:pt x="0" y="3354197"/>
                  </a:cubicBezTo>
                  <a:lnTo>
                    <a:pt x="0" y="133858"/>
                  </a:lnTo>
                  <a:lnTo>
                    <a:pt x="6350" y="133858"/>
                  </a:lnTo>
                  <a:lnTo>
                    <a:pt x="0" y="133858"/>
                  </a:lnTo>
                  <a:moveTo>
                    <a:pt x="12700" y="133858"/>
                  </a:moveTo>
                  <a:lnTo>
                    <a:pt x="12700" y="3354197"/>
                  </a:lnTo>
                  <a:lnTo>
                    <a:pt x="6350" y="3354197"/>
                  </a:lnTo>
                  <a:lnTo>
                    <a:pt x="12700" y="3354197"/>
                  </a:lnTo>
                  <a:cubicBezTo>
                    <a:pt x="12700" y="3421126"/>
                    <a:pt x="67056" y="3475355"/>
                    <a:pt x="134239" y="3475355"/>
                  </a:cubicBezTo>
                  <a:lnTo>
                    <a:pt x="10855833" y="3475355"/>
                  </a:lnTo>
                  <a:cubicBezTo>
                    <a:pt x="10923015" y="3475355"/>
                    <a:pt x="10977372" y="3421126"/>
                    <a:pt x="10977372" y="3354197"/>
                  </a:cubicBezTo>
                  <a:lnTo>
                    <a:pt x="10977372" y="133858"/>
                  </a:lnTo>
                  <a:cubicBezTo>
                    <a:pt x="10977372" y="66929"/>
                    <a:pt x="10923015" y="12700"/>
                    <a:pt x="10855833" y="12700"/>
                  </a:cubicBezTo>
                  <a:lnTo>
                    <a:pt x="134239" y="12700"/>
                  </a:lnTo>
                  <a:lnTo>
                    <a:pt x="134239" y="6350"/>
                  </a:lnTo>
                  <a:lnTo>
                    <a:pt x="134239" y="12700"/>
                  </a:lnTo>
                  <a:cubicBezTo>
                    <a:pt x="67056" y="12700"/>
                    <a:pt x="12700" y="66929"/>
                    <a:pt x="12700" y="133858"/>
                  </a:cubicBezTo>
                  <a:close/>
                </a:path>
              </a:pathLst>
            </a:custGeom>
            <a:solidFill>
              <a:srgbClr val="C5D2CF"/>
            </a:solidFill>
          </p:spPr>
        </p:sp>
      </p:grpSp>
      <p:grpSp>
        <p:nvGrpSpPr>
          <p:cNvPr id="19" name="Group 19"/>
          <p:cNvGrpSpPr/>
          <p:nvPr/>
        </p:nvGrpSpPr>
        <p:grpSpPr>
          <a:xfrm>
            <a:off x="9495085" y="4274195"/>
            <a:ext cx="683270" cy="683270"/>
            <a:chOff x="0" y="0"/>
            <a:chExt cx="911027" cy="911027"/>
          </a:xfrm>
        </p:grpSpPr>
        <p:sp>
          <p:nvSpPr>
            <p:cNvPr id="20" name="Freeform 20"/>
            <p:cNvSpPr/>
            <p:nvPr/>
          </p:nvSpPr>
          <p:spPr>
            <a:xfrm>
              <a:off x="0" y="0"/>
              <a:ext cx="910971" cy="910971"/>
            </a:xfrm>
            <a:custGeom>
              <a:avLst/>
              <a:gdLst/>
              <a:ahLst/>
              <a:cxnLst/>
              <a:rect l="l" t="t" r="r" b="b"/>
              <a:pathLst>
                <a:path w="910971" h="910971">
                  <a:moveTo>
                    <a:pt x="0" y="455549"/>
                  </a:moveTo>
                  <a:cubicBezTo>
                    <a:pt x="0" y="203962"/>
                    <a:pt x="203962" y="0"/>
                    <a:pt x="455549" y="0"/>
                  </a:cubicBezTo>
                  <a:cubicBezTo>
                    <a:pt x="707136" y="0"/>
                    <a:pt x="910971" y="203962"/>
                    <a:pt x="910971" y="455549"/>
                  </a:cubicBezTo>
                  <a:cubicBezTo>
                    <a:pt x="910971" y="707136"/>
                    <a:pt x="707136" y="910971"/>
                    <a:pt x="455549" y="910971"/>
                  </a:cubicBezTo>
                  <a:cubicBezTo>
                    <a:pt x="203962" y="910971"/>
                    <a:pt x="0" y="707136"/>
                    <a:pt x="0" y="455549"/>
                  </a:cubicBezTo>
                  <a:close/>
                </a:path>
              </a:pathLst>
            </a:custGeom>
            <a:solidFill>
              <a:srgbClr val="437066"/>
            </a:solidFill>
          </p:spPr>
        </p:sp>
      </p:grpSp>
      <p:sp>
        <p:nvSpPr>
          <p:cNvPr id="21" name="Freeform 21" descr="preencoded.png"/>
          <p:cNvSpPr/>
          <p:nvPr/>
        </p:nvSpPr>
        <p:spPr>
          <a:xfrm>
            <a:off x="9682906" y="4462016"/>
            <a:ext cx="307479" cy="307479"/>
          </a:xfrm>
          <a:custGeom>
            <a:avLst/>
            <a:gdLst/>
            <a:ahLst/>
            <a:cxnLst/>
            <a:rect l="l" t="t" r="r" b="b"/>
            <a:pathLst>
              <a:path w="307479" h="307479">
                <a:moveTo>
                  <a:pt x="0" y="0"/>
                </a:moveTo>
                <a:lnTo>
                  <a:pt x="307479" y="0"/>
                </a:lnTo>
                <a:lnTo>
                  <a:pt x="307479" y="307479"/>
                </a:lnTo>
                <a:lnTo>
                  <a:pt x="0" y="307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9495085" y="5156597"/>
            <a:ext cx="2852737" cy="384422"/>
          </a:xfrm>
          <a:prstGeom prst="rect">
            <a:avLst/>
          </a:prstGeom>
        </p:spPr>
        <p:txBody>
          <a:bodyPr lIns="0" tIns="0" rIns="0" bIns="0" rtlCol="0" anchor="t">
            <a:spAutoFit/>
          </a:bodyPr>
          <a:lstStyle/>
          <a:p>
            <a:pPr algn="l">
              <a:lnSpc>
                <a:spcPts val="2750"/>
              </a:lnSpc>
            </a:pPr>
            <a:r>
              <a:rPr lang="en-US" sz="2187">
                <a:solidFill>
                  <a:srgbClr val="2C3249"/>
                </a:solidFill>
                <a:latin typeface="Arimo"/>
                <a:ea typeface="Arimo"/>
                <a:cs typeface="Arimo"/>
                <a:sym typeface="Arimo"/>
              </a:rPr>
              <a:t>Centralized Integration</a:t>
            </a:r>
          </a:p>
        </p:txBody>
      </p:sp>
      <p:sp>
        <p:nvSpPr>
          <p:cNvPr id="23" name="TextBox 23"/>
          <p:cNvSpPr txBox="1"/>
          <p:nvPr/>
        </p:nvSpPr>
        <p:spPr>
          <a:xfrm>
            <a:off x="9495085" y="5610969"/>
            <a:ext cx="7758559" cy="795337"/>
          </a:xfrm>
          <a:prstGeom prst="rect">
            <a:avLst/>
          </a:prstGeom>
        </p:spPr>
        <p:txBody>
          <a:bodyPr lIns="0" tIns="0" rIns="0" bIns="0" rtlCol="0" anchor="t">
            <a:spAutoFit/>
          </a:bodyPr>
          <a:lstStyle/>
          <a:p>
            <a:pPr algn="l">
              <a:lnSpc>
                <a:spcPts val="2812"/>
              </a:lnSpc>
            </a:pPr>
            <a:r>
              <a:rPr lang="en-US" sz="1750">
                <a:solidFill>
                  <a:srgbClr val="2C3249"/>
                </a:solidFill>
                <a:latin typeface="Martel Sans"/>
                <a:ea typeface="Martel Sans"/>
                <a:cs typeface="Martel Sans"/>
                <a:sym typeface="Martel Sans"/>
              </a:rPr>
              <a:t>Seamlessly connects multiple data sources (Weather, Wikipedia, SerpAPI) using an orchestration tool like n8n for a unified workflow.</a:t>
            </a:r>
          </a:p>
        </p:txBody>
      </p:sp>
      <p:grpSp>
        <p:nvGrpSpPr>
          <p:cNvPr id="24" name="Group 24"/>
          <p:cNvGrpSpPr/>
          <p:nvPr/>
        </p:nvGrpSpPr>
        <p:grpSpPr>
          <a:xfrm>
            <a:off x="792361" y="6866484"/>
            <a:ext cx="8242547" cy="2616101"/>
            <a:chOff x="0" y="0"/>
            <a:chExt cx="10990063" cy="3488135"/>
          </a:xfrm>
        </p:grpSpPr>
        <p:sp>
          <p:nvSpPr>
            <p:cNvPr id="25" name="Freeform 25"/>
            <p:cNvSpPr/>
            <p:nvPr/>
          </p:nvSpPr>
          <p:spPr>
            <a:xfrm>
              <a:off x="6350" y="6350"/>
              <a:ext cx="10977372" cy="3475482"/>
            </a:xfrm>
            <a:custGeom>
              <a:avLst/>
              <a:gdLst/>
              <a:ahLst/>
              <a:cxnLst/>
              <a:rect l="l" t="t" r="r" b="b"/>
              <a:pathLst>
                <a:path w="10977372" h="3475482">
                  <a:moveTo>
                    <a:pt x="0" y="127508"/>
                  </a:moveTo>
                  <a:cubicBezTo>
                    <a:pt x="0" y="57150"/>
                    <a:pt x="57277" y="0"/>
                    <a:pt x="127889" y="0"/>
                  </a:cubicBezTo>
                  <a:lnTo>
                    <a:pt x="10849483" y="0"/>
                  </a:lnTo>
                  <a:cubicBezTo>
                    <a:pt x="10920095" y="0"/>
                    <a:pt x="10977372" y="57150"/>
                    <a:pt x="10977372" y="127508"/>
                  </a:cubicBezTo>
                  <a:lnTo>
                    <a:pt x="10977372" y="3347847"/>
                  </a:lnTo>
                  <a:cubicBezTo>
                    <a:pt x="10977372" y="3418332"/>
                    <a:pt x="10920095" y="3475355"/>
                    <a:pt x="10849483" y="3475355"/>
                  </a:cubicBezTo>
                  <a:lnTo>
                    <a:pt x="127889" y="3475355"/>
                  </a:lnTo>
                  <a:cubicBezTo>
                    <a:pt x="57277" y="3475482"/>
                    <a:pt x="0" y="3418332"/>
                    <a:pt x="0" y="3347847"/>
                  </a:cubicBezTo>
                  <a:close/>
                </a:path>
              </a:pathLst>
            </a:custGeom>
            <a:solidFill>
              <a:srgbClr val="DFECE9"/>
            </a:solidFill>
          </p:spPr>
        </p:sp>
        <p:sp>
          <p:nvSpPr>
            <p:cNvPr id="26" name="Freeform 26"/>
            <p:cNvSpPr/>
            <p:nvPr/>
          </p:nvSpPr>
          <p:spPr>
            <a:xfrm>
              <a:off x="0" y="0"/>
              <a:ext cx="10990072" cy="3488182"/>
            </a:xfrm>
            <a:custGeom>
              <a:avLst/>
              <a:gdLst/>
              <a:ahLst/>
              <a:cxnLst/>
              <a:rect l="l" t="t" r="r" b="b"/>
              <a:pathLst>
                <a:path w="10990072" h="3488182">
                  <a:moveTo>
                    <a:pt x="0" y="133858"/>
                  </a:moveTo>
                  <a:cubicBezTo>
                    <a:pt x="0" y="59944"/>
                    <a:pt x="60071" y="0"/>
                    <a:pt x="134239" y="0"/>
                  </a:cubicBezTo>
                  <a:lnTo>
                    <a:pt x="10855833" y="0"/>
                  </a:lnTo>
                  <a:lnTo>
                    <a:pt x="10855833" y="6350"/>
                  </a:lnTo>
                  <a:lnTo>
                    <a:pt x="10855833" y="0"/>
                  </a:lnTo>
                  <a:cubicBezTo>
                    <a:pt x="10930001" y="0"/>
                    <a:pt x="10990072" y="59944"/>
                    <a:pt x="10990072" y="133858"/>
                  </a:cubicBezTo>
                  <a:lnTo>
                    <a:pt x="10983722" y="133858"/>
                  </a:lnTo>
                  <a:lnTo>
                    <a:pt x="10990072" y="133858"/>
                  </a:lnTo>
                  <a:lnTo>
                    <a:pt x="10990072" y="3354197"/>
                  </a:lnTo>
                  <a:lnTo>
                    <a:pt x="10983722" y="3354197"/>
                  </a:lnTo>
                  <a:lnTo>
                    <a:pt x="10990072" y="3354197"/>
                  </a:lnTo>
                  <a:cubicBezTo>
                    <a:pt x="10990072" y="3428111"/>
                    <a:pt x="10930001" y="3488055"/>
                    <a:pt x="10855833" y="3488055"/>
                  </a:cubicBezTo>
                  <a:lnTo>
                    <a:pt x="10855833" y="3481705"/>
                  </a:lnTo>
                  <a:lnTo>
                    <a:pt x="10855833" y="3488055"/>
                  </a:lnTo>
                  <a:lnTo>
                    <a:pt x="134239" y="3488055"/>
                  </a:lnTo>
                  <a:lnTo>
                    <a:pt x="134239" y="3481705"/>
                  </a:lnTo>
                  <a:lnTo>
                    <a:pt x="134239" y="3488055"/>
                  </a:lnTo>
                  <a:cubicBezTo>
                    <a:pt x="60071" y="3488182"/>
                    <a:pt x="0" y="3428238"/>
                    <a:pt x="0" y="3354197"/>
                  </a:cubicBezTo>
                  <a:lnTo>
                    <a:pt x="0" y="133858"/>
                  </a:lnTo>
                  <a:lnTo>
                    <a:pt x="6350" y="133858"/>
                  </a:lnTo>
                  <a:lnTo>
                    <a:pt x="0" y="133858"/>
                  </a:lnTo>
                  <a:moveTo>
                    <a:pt x="12700" y="133858"/>
                  </a:moveTo>
                  <a:lnTo>
                    <a:pt x="12700" y="3354197"/>
                  </a:lnTo>
                  <a:lnTo>
                    <a:pt x="6350" y="3354197"/>
                  </a:lnTo>
                  <a:lnTo>
                    <a:pt x="12700" y="3354197"/>
                  </a:lnTo>
                  <a:cubicBezTo>
                    <a:pt x="12700" y="3421126"/>
                    <a:pt x="67056" y="3475355"/>
                    <a:pt x="134239" y="3475355"/>
                  </a:cubicBezTo>
                  <a:lnTo>
                    <a:pt x="10855833" y="3475355"/>
                  </a:lnTo>
                  <a:cubicBezTo>
                    <a:pt x="10923015" y="3475355"/>
                    <a:pt x="10977372" y="3421126"/>
                    <a:pt x="10977372" y="3354197"/>
                  </a:cubicBezTo>
                  <a:lnTo>
                    <a:pt x="10977372" y="133858"/>
                  </a:lnTo>
                  <a:cubicBezTo>
                    <a:pt x="10977372" y="66929"/>
                    <a:pt x="10923015" y="12700"/>
                    <a:pt x="10855833" y="12700"/>
                  </a:cubicBezTo>
                  <a:lnTo>
                    <a:pt x="134239" y="12700"/>
                  </a:lnTo>
                  <a:lnTo>
                    <a:pt x="134239" y="6350"/>
                  </a:lnTo>
                  <a:lnTo>
                    <a:pt x="134239" y="12700"/>
                  </a:lnTo>
                  <a:cubicBezTo>
                    <a:pt x="67056" y="12700"/>
                    <a:pt x="12700" y="66929"/>
                    <a:pt x="12700" y="133858"/>
                  </a:cubicBezTo>
                  <a:close/>
                </a:path>
              </a:pathLst>
            </a:custGeom>
            <a:solidFill>
              <a:srgbClr val="C5D2CF"/>
            </a:solidFill>
          </p:spPr>
        </p:sp>
      </p:grpSp>
      <p:grpSp>
        <p:nvGrpSpPr>
          <p:cNvPr id="27" name="Group 27"/>
          <p:cNvGrpSpPr/>
          <p:nvPr/>
        </p:nvGrpSpPr>
        <p:grpSpPr>
          <a:xfrm>
            <a:off x="1034355" y="7108477"/>
            <a:ext cx="683270" cy="683270"/>
            <a:chOff x="0" y="0"/>
            <a:chExt cx="911027" cy="911027"/>
          </a:xfrm>
        </p:grpSpPr>
        <p:sp>
          <p:nvSpPr>
            <p:cNvPr id="28" name="Freeform 28"/>
            <p:cNvSpPr/>
            <p:nvPr/>
          </p:nvSpPr>
          <p:spPr>
            <a:xfrm>
              <a:off x="0" y="0"/>
              <a:ext cx="910971" cy="910971"/>
            </a:xfrm>
            <a:custGeom>
              <a:avLst/>
              <a:gdLst/>
              <a:ahLst/>
              <a:cxnLst/>
              <a:rect l="l" t="t" r="r" b="b"/>
              <a:pathLst>
                <a:path w="910971" h="910971">
                  <a:moveTo>
                    <a:pt x="0" y="455549"/>
                  </a:moveTo>
                  <a:cubicBezTo>
                    <a:pt x="0" y="203962"/>
                    <a:pt x="203962" y="0"/>
                    <a:pt x="455549" y="0"/>
                  </a:cubicBezTo>
                  <a:cubicBezTo>
                    <a:pt x="707136" y="0"/>
                    <a:pt x="910971" y="203962"/>
                    <a:pt x="910971" y="455549"/>
                  </a:cubicBezTo>
                  <a:cubicBezTo>
                    <a:pt x="910971" y="707136"/>
                    <a:pt x="707136" y="910971"/>
                    <a:pt x="455549" y="910971"/>
                  </a:cubicBezTo>
                  <a:cubicBezTo>
                    <a:pt x="203962" y="910971"/>
                    <a:pt x="0" y="707136"/>
                    <a:pt x="0" y="455549"/>
                  </a:cubicBezTo>
                  <a:close/>
                </a:path>
              </a:pathLst>
            </a:custGeom>
            <a:solidFill>
              <a:srgbClr val="437066"/>
            </a:solidFill>
          </p:spPr>
        </p:sp>
      </p:grpSp>
      <p:sp>
        <p:nvSpPr>
          <p:cNvPr id="29" name="Freeform 29" descr="preencoded.png"/>
          <p:cNvSpPr/>
          <p:nvPr/>
        </p:nvSpPr>
        <p:spPr>
          <a:xfrm>
            <a:off x="1222176" y="7296299"/>
            <a:ext cx="307479" cy="307479"/>
          </a:xfrm>
          <a:custGeom>
            <a:avLst/>
            <a:gdLst/>
            <a:ahLst/>
            <a:cxnLst/>
            <a:rect l="l" t="t" r="r" b="b"/>
            <a:pathLst>
              <a:path w="307479" h="307479">
                <a:moveTo>
                  <a:pt x="0" y="0"/>
                </a:moveTo>
                <a:lnTo>
                  <a:pt x="307479" y="0"/>
                </a:lnTo>
                <a:lnTo>
                  <a:pt x="307479" y="307478"/>
                </a:lnTo>
                <a:lnTo>
                  <a:pt x="0" y="307478"/>
                </a:lnTo>
                <a:lnTo>
                  <a:pt x="0" y="0"/>
                </a:lnTo>
                <a:close/>
              </a:path>
            </a:pathLst>
          </a:custGeom>
          <a:blipFill>
            <a:blip r:embed="rId7">
              <a:extLst>
                <a:ext uri="{96DAC541-7B7A-43D3-8B79-37D633B846F1}">
                  <asvg:svgBlip xmlns:asvg="http://schemas.microsoft.com/office/drawing/2016/SVG/main" r:embed="rId8"/>
                </a:ext>
              </a:extLst>
            </a:blip>
            <a:stretch>
              <a:fillRect t="-4545" b="-4545"/>
            </a:stretch>
          </a:blipFill>
        </p:spPr>
      </p:sp>
      <p:sp>
        <p:nvSpPr>
          <p:cNvPr id="30" name="TextBox 30"/>
          <p:cNvSpPr txBox="1"/>
          <p:nvPr/>
        </p:nvSpPr>
        <p:spPr>
          <a:xfrm>
            <a:off x="1034355" y="7990880"/>
            <a:ext cx="4058096" cy="384422"/>
          </a:xfrm>
          <a:prstGeom prst="rect">
            <a:avLst/>
          </a:prstGeom>
        </p:spPr>
        <p:txBody>
          <a:bodyPr lIns="0" tIns="0" rIns="0" bIns="0" rtlCol="0" anchor="t">
            <a:spAutoFit/>
          </a:bodyPr>
          <a:lstStyle/>
          <a:p>
            <a:pPr algn="l">
              <a:lnSpc>
                <a:spcPts val="2750"/>
              </a:lnSpc>
            </a:pPr>
            <a:r>
              <a:rPr lang="en-US" sz="2187">
                <a:solidFill>
                  <a:srgbClr val="2C3249"/>
                </a:solidFill>
                <a:latin typeface="Arimo"/>
                <a:ea typeface="Arimo"/>
                <a:cs typeface="Arimo"/>
                <a:sym typeface="Arimo"/>
              </a:rPr>
              <a:t>Consistent &amp; Accurate Reporting</a:t>
            </a:r>
          </a:p>
        </p:txBody>
      </p:sp>
      <p:sp>
        <p:nvSpPr>
          <p:cNvPr id="31" name="TextBox 31"/>
          <p:cNvSpPr txBox="1"/>
          <p:nvPr/>
        </p:nvSpPr>
        <p:spPr>
          <a:xfrm>
            <a:off x="1034355" y="8445253"/>
            <a:ext cx="7758559" cy="795337"/>
          </a:xfrm>
          <a:prstGeom prst="rect">
            <a:avLst/>
          </a:prstGeom>
        </p:spPr>
        <p:txBody>
          <a:bodyPr lIns="0" tIns="0" rIns="0" bIns="0" rtlCol="0" anchor="t">
            <a:spAutoFit/>
          </a:bodyPr>
          <a:lstStyle/>
          <a:p>
            <a:pPr algn="l">
              <a:lnSpc>
                <a:spcPts val="2812"/>
              </a:lnSpc>
            </a:pPr>
            <a:r>
              <a:rPr lang="en-US" sz="1750">
                <a:solidFill>
                  <a:srgbClr val="2C3249"/>
                </a:solidFill>
                <a:latin typeface="Martel Sans"/>
                <a:ea typeface="Martel Sans"/>
                <a:cs typeface="Martel Sans"/>
                <a:sym typeface="Martel Sans"/>
              </a:rPr>
              <a:t>The AI ensures timely and precise summaries, drawing data exclusively from verified, reliable APIs.</a:t>
            </a:r>
          </a:p>
        </p:txBody>
      </p:sp>
      <p:grpSp>
        <p:nvGrpSpPr>
          <p:cNvPr id="32" name="Group 32"/>
          <p:cNvGrpSpPr/>
          <p:nvPr/>
        </p:nvGrpSpPr>
        <p:grpSpPr>
          <a:xfrm>
            <a:off x="9253091" y="6866484"/>
            <a:ext cx="8242547" cy="2616101"/>
            <a:chOff x="0" y="0"/>
            <a:chExt cx="10990063" cy="3488135"/>
          </a:xfrm>
        </p:grpSpPr>
        <p:sp>
          <p:nvSpPr>
            <p:cNvPr id="33" name="Freeform 33"/>
            <p:cNvSpPr/>
            <p:nvPr/>
          </p:nvSpPr>
          <p:spPr>
            <a:xfrm>
              <a:off x="6350" y="6350"/>
              <a:ext cx="10977372" cy="3475482"/>
            </a:xfrm>
            <a:custGeom>
              <a:avLst/>
              <a:gdLst/>
              <a:ahLst/>
              <a:cxnLst/>
              <a:rect l="l" t="t" r="r" b="b"/>
              <a:pathLst>
                <a:path w="10977372" h="3475482">
                  <a:moveTo>
                    <a:pt x="0" y="127508"/>
                  </a:moveTo>
                  <a:cubicBezTo>
                    <a:pt x="0" y="57150"/>
                    <a:pt x="57277" y="0"/>
                    <a:pt x="127889" y="0"/>
                  </a:cubicBezTo>
                  <a:lnTo>
                    <a:pt x="10849483" y="0"/>
                  </a:lnTo>
                  <a:cubicBezTo>
                    <a:pt x="10920095" y="0"/>
                    <a:pt x="10977372" y="57150"/>
                    <a:pt x="10977372" y="127508"/>
                  </a:cubicBezTo>
                  <a:lnTo>
                    <a:pt x="10977372" y="3347847"/>
                  </a:lnTo>
                  <a:cubicBezTo>
                    <a:pt x="10977372" y="3418332"/>
                    <a:pt x="10920095" y="3475355"/>
                    <a:pt x="10849483" y="3475355"/>
                  </a:cubicBezTo>
                  <a:lnTo>
                    <a:pt x="127889" y="3475355"/>
                  </a:lnTo>
                  <a:cubicBezTo>
                    <a:pt x="57277" y="3475482"/>
                    <a:pt x="0" y="3418332"/>
                    <a:pt x="0" y="3347847"/>
                  </a:cubicBezTo>
                  <a:close/>
                </a:path>
              </a:pathLst>
            </a:custGeom>
            <a:solidFill>
              <a:srgbClr val="DFECE9"/>
            </a:solidFill>
          </p:spPr>
        </p:sp>
        <p:sp>
          <p:nvSpPr>
            <p:cNvPr id="34" name="Freeform 34"/>
            <p:cNvSpPr/>
            <p:nvPr/>
          </p:nvSpPr>
          <p:spPr>
            <a:xfrm>
              <a:off x="0" y="0"/>
              <a:ext cx="10990072" cy="3488182"/>
            </a:xfrm>
            <a:custGeom>
              <a:avLst/>
              <a:gdLst/>
              <a:ahLst/>
              <a:cxnLst/>
              <a:rect l="l" t="t" r="r" b="b"/>
              <a:pathLst>
                <a:path w="10990072" h="3488182">
                  <a:moveTo>
                    <a:pt x="0" y="133858"/>
                  </a:moveTo>
                  <a:cubicBezTo>
                    <a:pt x="0" y="59944"/>
                    <a:pt x="60071" y="0"/>
                    <a:pt x="134239" y="0"/>
                  </a:cubicBezTo>
                  <a:lnTo>
                    <a:pt x="10855833" y="0"/>
                  </a:lnTo>
                  <a:lnTo>
                    <a:pt x="10855833" y="6350"/>
                  </a:lnTo>
                  <a:lnTo>
                    <a:pt x="10855833" y="0"/>
                  </a:lnTo>
                  <a:cubicBezTo>
                    <a:pt x="10930001" y="0"/>
                    <a:pt x="10990072" y="59944"/>
                    <a:pt x="10990072" y="133858"/>
                  </a:cubicBezTo>
                  <a:lnTo>
                    <a:pt x="10983722" y="133858"/>
                  </a:lnTo>
                  <a:lnTo>
                    <a:pt x="10990072" y="133858"/>
                  </a:lnTo>
                  <a:lnTo>
                    <a:pt x="10990072" y="3354197"/>
                  </a:lnTo>
                  <a:lnTo>
                    <a:pt x="10983722" y="3354197"/>
                  </a:lnTo>
                  <a:lnTo>
                    <a:pt x="10990072" y="3354197"/>
                  </a:lnTo>
                  <a:cubicBezTo>
                    <a:pt x="10990072" y="3428111"/>
                    <a:pt x="10930001" y="3488055"/>
                    <a:pt x="10855833" y="3488055"/>
                  </a:cubicBezTo>
                  <a:lnTo>
                    <a:pt x="10855833" y="3481705"/>
                  </a:lnTo>
                  <a:lnTo>
                    <a:pt x="10855833" y="3488055"/>
                  </a:lnTo>
                  <a:lnTo>
                    <a:pt x="134239" y="3488055"/>
                  </a:lnTo>
                  <a:lnTo>
                    <a:pt x="134239" y="3481705"/>
                  </a:lnTo>
                  <a:lnTo>
                    <a:pt x="134239" y="3488055"/>
                  </a:lnTo>
                  <a:cubicBezTo>
                    <a:pt x="60071" y="3488182"/>
                    <a:pt x="0" y="3428238"/>
                    <a:pt x="0" y="3354197"/>
                  </a:cubicBezTo>
                  <a:lnTo>
                    <a:pt x="0" y="133858"/>
                  </a:lnTo>
                  <a:lnTo>
                    <a:pt x="6350" y="133858"/>
                  </a:lnTo>
                  <a:lnTo>
                    <a:pt x="0" y="133858"/>
                  </a:lnTo>
                  <a:moveTo>
                    <a:pt x="12700" y="133858"/>
                  </a:moveTo>
                  <a:lnTo>
                    <a:pt x="12700" y="3354197"/>
                  </a:lnTo>
                  <a:lnTo>
                    <a:pt x="6350" y="3354197"/>
                  </a:lnTo>
                  <a:lnTo>
                    <a:pt x="12700" y="3354197"/>
                  </a:lnTo>
                  <a:cubicBezTo>
                    <a:pt x="12700" y="3421126"/>
                    <a:pt x="67056" y="3475355"/>
                    <a:pt x="134239" y="3475355"/>
                  </a:cubicBezTo>
                  <a:lnTo>
                    <a:pt x="10855833" y="3475355"/>
                  </a:lnTo>
                  <a:cubicBezTo>
                    <a:pt x="10923015" y="3475355"/>
                    <a:pt x="10977372" y="3421126"/>
                    <a:pt x="10977372" y="3354197"/>
                  </a:cubicBezTo>
                  <a:lnTo>
                    <a:pt x="10977372" y="133858"/>
                  </a:lnTo>
                  <a:cubicBezTo>
                    <a:pt x="10977372" y="66929"/>
                    <a:pt x="10923015" y="12700"/>
                    <a:pt x="10855833" y="12700"/>
                  </a:cubicBezTo>
                  <a:lnTo>
                    <a:pt x="134239" y="12700"/>
                  </a:lnTo>
                  <a:lnTo>
                    <a:pt x="134239" y="6350"/>
                  </a:lnTo>
                  <a:lnTo>
                    <a:pt x="134239" y="12700"/>
                  </a:lnTo>
                  <a:cubicBezTo>
                    <a:pt x="67056" y="12700"/>
                    <a:pt x="12700" y="66929"/>
                    <a:pt x="12700" y="133858"/>
                  </a:cubicBezTo>
                  <a:close/>
                </a:path>
              </a:pathLst>
            </a:custGeom>
            <a:solidFill>
              <a:srgbClr val="C5D2CF"/>
            </a:solidFill>
          </p:spPr>
        </p:sp>
      </p:grpSp>
      <p:grpSp>
        <p:nvGrpSpPr>
          <p:cNvPr id="35" name="Group 35"/>
          <p:cNvGrpSpPr/>
          <p:nvPr/>
        </p:nvGrpSpPr>
        <p:grpSpPr>
          <a:xfrm>
            <a:off x="9495085" y="7108477"/>
            <a:ext cx="683270" cy="683270"/>
            <a:chOff x="0" y="0"/>
            <a:chExt cx="911027" cy="911027"/>
          </a:xfrm>
        </p:grpSpPr>
        <p:sp>
          <p:nvSpPr>
            <p:cNvPr id="36" name="Freeform 36"/>
            <p:cNvSpPr/>
            <p:nvPr/>
          </p:nvSpPr>
          <p:spPr>
            <a:xfrm>
              <a:off x="0" y="0"/>
              <a:ext cx="910971" cy="910971"/>
            </a:xfrm>
            <a:custGeom>
              <a:avLst/>
              <a:gdLst/>
              <a:ahLst/>
              <a:cxnLst/>
              <a:rect l="l" t="t" r="r" b="b"/>
              <a:pathLst>
                <a:path w="910971" h="910971">
                  <a:moveTo>
                    <a:pt x="0" y="455549"/>
                  </a:moveTo>
                  <a:cubicBezTo>
                    <a:pt x="0" y="203962"/>
                    <a:pt x="203962" y="0"/>
                    <a:pt x="455549" y="0"/>
                  </a:cubicBezTo>
                  <a:cubicBezTo>
                    <a:pt x="707136" y="0"/>
                    <a:pt x="910971" y="203962"/>
                    <a:pt x="910971" y="455549"/>
                  </a:cubicBezTo>
                  <a:cubicBezTo>
                    <a:pt x="910971" y="707136"/>
                    <a:pt x="707136" y="910971"/>
                    <a:pt x="455549" y="910971"/>
                  </a:cubicBezTo>
                  <a:cubicBezTo>
                    <a:pt x="203962" y="910971"/>
                    <a:pt x="0" y="707136"/>
                    <a:pt x="0" y="455549"/>
                  </a:cubicBezTo>
                  <a:close/>
                </a:path>
              </a:pathLst>
            </a:custGeom>
            <a:solidFill>
              <a:srgbClr val="437066"/>
            </a:solidFill>
          </p:spPr>
        </p:sp>
      </p:grpSp>
      <p:sp>
        <p:nvSpPr>
          <p:cNvPr id="37" name="Freeform 37" descr="preencoded.png"/>
          <p:cNvSpPr/>
          <p:nvPr/>
        </p:nvSpPr>
        <p:spPr>
          <a:xfrm>
            <a:off x="9682906" y="7296299"/>
            <a:ext cx="307479" cy="307479"/>
          </a:xfrm>
          <a:custGeom>
            <a:avLst/>
            <a:gdLst/>
            <a:ahLst/>
            <a:cxnLst/>
            <a:rect l="l" t="t" r="r" b="b"/>
            <a:pathLst>
              <a:path w="307479" h="307479">
                <a:moveTo>
                  <a:pt x="0" y="0"/>
                </a:moveTo>
                <a:lnTo>
                  <a:pt x="307479" y="0"/>
                </a:lnTo>
                <a:lnTo>
                  <a:pt x="307479" y="307478"/>
                </a:lnTo>
                <a:lnTo>
                  <a:pt x="0" y="307478"/>
                </a:lnTo>
                <a:lnTo>
                  <a:pt x="0" y="0"/>
                </a:lnTo>
                <a:close/>
              </a:path>
            </a:pathLst>
          </a:custGeom>
          <a:blipFill>
            <a:blip r:embed="rId9">
              <a:extLst>
                <a:ext uri="{96DAC541-7B7A-43D3-8B79-37D633B846F1}">
                  <asvg:svgBlip xmlns:asvg="http://schemas.microsoft.com/office/drawing/2016/SVG/main" r:embed="rId10"/>
                </a:ext>
              </a:extLst>
            </a:blip>
            <a:stretch>
              <a:fillRect l="-1515" r="-1515"/>
            </a:stretch>
          </a:blipFill>
        </p:spPr>
      </p:sp>
      <p:sp>
        <p:nvSpPr>
          <p:cNvPr id="38" name="TextBox 38"/>
          <p:cNvSpPr txBox="1"/>
          <p:nvPr/>
        </p:nvSpPr>
        <p:spPr>
          <a:xfrm>
            <a:off x="9495085" y="7990880"/>
            <a:ext cx="2847082" cy="384422"/>
          </a:xfrm>
          <a:prstGeom prst="rect">
            <a:avLst/>
          </a:prstGeom>
        </p:spPr>
        <p:txBody>
          <a:bodyPr lIns="0" tIns="0" rIns="0" bIns="0" rtlCol="0" anchor="t">
            <a:spAutoFit/>
          </a:bodyPr>
          <a:lstStyle/>
          <a:p>
            <a:pPr algn="l">
              <a:lnSpc>
                <a:spcPts val="2750"/>
              </a:lnSpc>
            </a:pPr>
            <a:r>
              <a:rPr lang="en-US" sz="2187">
                <a:solidFill>
                  <a:srgbClr val="2C3249"/>
                </a:solidFill>
                <a:latin typeface="Arimo"/>
                <a:ea typeface="Arimo"/>
                <a:cs typeface="Arimo"/>
                <a:sym typeface="Arimo"/>
              </a:rPr>
              <a:t>Dynamic Formatting</a:t>
            </a:r>
          </a:p>
        </p:txBody>
      </p:sp>
      <p:sp>
        <p:nvSpPr>
          <p:cNvPr id="39" name="TextBox 39"/>
          <p:cNvSpPr txBox="1"/>
          <p:nvPr/>
        </p:nvSpPr>
        <p:spPr>
          <a:xfrm>
            <a:off x="9495085" y="8445253"/>
            <a:ext cx="7758559" cy="795337"/>
          </a:xfrm>
          <a:prstGeom prst="rect">
            <a:avLst/>
          </a:prstGeom>
        </p:spPr>
        <p:txBody>
          <a:bodyPr lIns="0" tIns="0" rIns="0" bIns="0" rtlCol="0" anchor="t">
            <a:spAutoFit/>
          </a:bodyPr>
          <a:lstStyle/>
          <a:p>
            <a:pPr algn="l">
              <a:lnSpc>
                <a:spcPts val="2812"/>
              </a:lnSpc>
            </a:pPr>
            <a:r>
              <a:rPr lang="en-US" sz="1750">
                <a:solidFill>
                  <a:srgbClr val="2C3249"/>
                </a:solidFill>
                <a:latin typeface="Martel Sans"/>
                <a:ea typeface="Martel Sans"/>
                <a:cs typeface="Martel Sans"/>
                <a:sym typeface="Martel Sans"/>
              </a:rPr>
              <a:t>Automatically converts raw AI output into professionally styled HTML, ready for presentation via email or web platforms.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573881" y="412700"/>
            <a:ext cx="10211544" cy="550366"/>
          </a:xfrm>
          <a:prstGeom prst="rect">
            <a:avLst/>
          </a:prstGeom>
        </p:spPr>
        <p:txBody>
          <a:bodyPr lIns="0" tIns="0" rIns="0" bIns="0" rtlCol="0" anchor="t">
            <a:spAutoFit/>
          </a:bodyPr>
          <a:lstStyle/>
          <a:p>
            <a:pPr algn="l">
              <a:lnSpc>
                <a:spcPts val="3999"/>
              </a:lnSpc>
            </a:pPr>
            <a:r>
              <a:rPr lang="en-US" sz="3187">
                <a:solidFill>
                  <a:srgbClr val="272D45"/>
                </a:solidFill>
                <a:latin typeface="Arimo"/>
                <a:ea typeface="Arimo"/>
                <a:cs typeface="Arimo"/>
                <a:sym typeface="Arimo"/>
              </a:rPr>
              <a:t>Addressing Current Limitations and Ensuring Robustness</a:t>
            </a:r>
          </a:p>
        </p:txBody>
      </p:sp>
      <p:sp>
        <p:nvSpPr>
          <p:cNvPr id="7" name="TextBox 7"/>
          <p:cNvSpPr txBox="1"/>
          <p:nvPr/>
        </p:nvSpPr>
        <p:spPr>
          <a:xfrm>
            <a:off x="573881" y="1243310"/>
            <a:ext cx="17140238" cy="572393"/>
          </a:xfrm>
          <a:prstGeom prst="rect">
            <a:avLst/>
          </a:prstGeom>
        </p:spPr>
        <p:txBody>
          <a:bodyPr lIns="0" tIns="0" rIns="0" bIns="0" rtlCol="0" anchor="t">
            <a:spAutoFit/>
          </a:bodyPr>
          <a:lstStyle/>
          <a:p>
            <a:pPr algn="l">
              <a:lnSpc>
                <a:spcPts val="2062"/>
              </a:lnSpc>
            </a:pPr>
            <a:r>
              <a:rPr lang="en-US" sz="1249">
                <a:solidFill>
                  <a:srgbClr val="2C3249"/>
                </a:solidFill>
                <a:latin typeface="Martel Sans"/>
                <a:ea typeface="Martel Sans"/>
                <a:cs typeface="Martel Sans"/>
                <a:sym typeface="Martel Sans"/>
              </a:rPr>
              <a:t>While the AI agent workflow provides substantial advantages, addressing inherent dependencies and scaling challenges is crucial for enterprise adoption. We propose immediate solutions to enhance reliability and user experience.</a:t>
            </a:r>
          </a:p>
        </p:txBody>
      </p:sp>
      <p:grpSp>
        <p:nvGrpSpPr>
          <p:cNvPr id="8" name="Group 8"/>
          <p:cNvGrpSpPr>
            <a:grpSpLocks noChangeAspect="1"/>
          </p:cNvGrpSpPr>
          <p:nvPr/>
        </p:nvGrpSpPr>
        <p:grpSpPr>
          <a:xfrm>
            <a:off x="573881" y="2184499"/>
            <a:ext cx="6616005" cy="6616005"/>
            <a:chOff x="0" y="0"/>
            <a:chExt cx="8821340" cy="8821340"/>
          </a:xfrm>
        </p:grpSpPr>
        <p:sp>
          <p:nvSpPr>
            <p:cNvPr id="9" name="Freeform 9" descr="preencoded.png"/>
            <p:cNvSpPr/>
            <p:nvPr/>
          </p:nvSpPr>
          <p:spPr>
            <a:xfrm>
              <a:off x="0" y="0"/>
              <a:ext cx="8821293" cy="8821293"/>
            </a:xfrm>
            <a:custGeom>
              <a:avLst/>
              <a:gdLst/>
              <a:ahLst/>
              <a:cxnLst/>
              <a:rect l="l" t="t" r="r" b="b"/>
              <a:pathLst>
                <a:path w="8821293" h="8821293">
                  <a:moveTo>
                    <a:pt x="0" y="0"/>
                  </a:moveTo>
                  <a:lnTo>
                    <a:pt x="8821293" y="0"/>
                  </a:lnTo>
                  <a:lnTo>
                    <a:pt x="8821293" y="8821293"/>
                  </a:lnTo>
                  <a:lnTo>
                    <a:pt x="0" y="8821293"/>
                  </a:lnTo>
                  <a:lnTo>
                    <a:pt x="0" y="0"/>
                  </a:lnTo>
                  <a:close/>
                </a:path>
              </a:pathLst>
            </a:custGeom>
            <a:blipFill>
              <a:blip r:embed="rId3"/>
              <a:stretch>
                <a:fillRect/>
              </a:stretch>
            </a:blipFill>
          </p:spPr>
        </p:sp>
      </p:grpSp>
      <p:sp>
        <p:nvSpPr>
          <p:cNvPr id="10" name="TextBox 10"/>
          <p:cNvSpPr txBox="1"/>
          <p:nvPr/>
        </p:nvSpPr>
        <p:spPr>
          <a:xfrm>
            <a:off x="573881" y="8946802"/>
            <a:ext cx="3210966" cy="345579"/>
          </a:xfrm>
          <a:prstGeom prst="rect">
            <a:avLst/>
          </a:prstGeom>
        </p:spPr>
        <p:txBody>
          <a:bodyPr lIns="0" tIns="0" rIns="0" bIns="0" rtlCol="0" anchor="t">
            <a:spAutoFit/>
          </a:bodyPr>
          <a:lstStyle/>
          <a:p>
            <a:pPr algn="l">
              <a:lnSpc>
                <a:spcPts val="2375"/>
              </a:lnSpc>
            </a:pPr>
            <a:r>
              <a:rPr lang="en-US" sz="1874">
                <a:solidFill>
                  <a:srgbClr val="272D45"/>
                </a:solidFill>
                <a:latin typeface="Arimo"/>
                <a:ea typeface="Arimo"/>
                <a:cs typeface="Arimo"/>
                <a:sym typeface="Arimo"/>
              </a:rPr>
              <a:t>Enhancing Reliability &amp; Reach</a:t>
            </a:r>
          </a:p>
        </p:txBody>
      </p:sp>
      <p:sp>
        <p:nvSpPr>
          <p:cNvPr id="11" name="TextBox 11"/>
          <p:cNvSpPr txBox="1"/>
          <p:nvPr/>
        </p:nvSpPr>
        <p:spPr>
          <a:xfrm>
            <a:off x="573881" y="9408616"/>
            <a:ext cx="6616005" cy="834777"/>
          </a:xfrm>
          <a:prstGeom prst="rect">
            <a:avLst/>
          </a:prstGeom>
        </p:spPr>
        <p:txBody>
          <a:bodyPr lIns="0" tIns="0" rIns="0" bIns="0" rtlCol="0" anchor="t">
            <a:spAutoFit/>
          </a:bodyPr>
          <a:lstStyle/>
          <a:p>
            <a:pPr algn="l">
              <a:lnSpc>
                <a:spcPts val="2062"/>
              </a:lnSpc>
            </a:pPr>
            <a:r>
              <a:rPr lang="en-US" sz="1249">
                <a:solidFill>
                  <a:srgbClr val="2C3249"/>
                </a:solidFill>
                <a:latin typeface="Martel Sans"/>
                <a:ea typeface="Martel Sans"/>
                <a:cs typeface="Martel Sans"/>
                <a:sym typeface="Martel Sans"/>
              </a:rPr>
              <a:t>By implementing technical safeguards and extending the system's interactive capabilities, we can move beyond a static reporting tool to a dynamic, resilient information hub.</a:t>
            </a:r>
          </a:p>
        </p:txBody>
      </p:sp>
      <p:grpSp>
        <p:nvGrpSpPr>
          <p:cNvPr id="12" name="Group 12"/>
          <p:cNvGrpSpPr/>
          <p:nvPr/>
        </p:nvGrpSpPr>
        <p:grpSpPr>
          <a:xfrm>
            <a:off x="7589936" y="2174974"/>
            <a:ext cx="10143084" cy="1329630"/>
            <a:chOff x="0" y="0"/>
            <a:chExt cx="13524112" cy="1772840"/>
          </a:xfrm>
        </p:grpSpPr>
        <p:sp>
          <p:nvSpPr>
            <p:cNvPr id="13" name="Freeform 13"/>
            <p:cNvSpPr/>
            <p:nvPr/>
          </p:nvSpPr>
          <p:spPr>
            <a:xfrm>
              <a:off x="12700" y="12700"/>
              <a:ext cx="13498703" cy="1747393"/>
            </a:xfrm>
            <a:custGeom>
              <a:avLst/>
              <a:gdLst/>
              <a:ahLst/>
              <a:cxnLst/>
              <a:rect l="l" t="t" r="r" b="b"/>
              <a:pathLst>
                <a:path w="13498703" h="1747393">
                  <a:moveTo>
                    <a:pt x="0" y="121920"/>
                  </a:moveTo>
                  <a:cubicBezTo>
                    <a:pt x="0" y="54610"/>
                    <a:pt x="55245" y="0"/>
                    <a:pt x="123444" y="0"/>
                  </a:cubicBezTo>
                  <a:lnTo>
                    <a:pt x="13375260" y="0"/>
                  </a:lnTo>
                  <a:cubicBezTo>
                    <a:pt x="13443458" y="0"/>
                    <a:pt x="13498703" y="54610"/>
                    <a:pt x="13498703" y="121920"/>
                  </a:cubicBezTo>
                  <a:lnTo>
                    <a:pt x="13498703" y="1625473"/>
                  </a:lnTo>
                  <a:cubicBezTo>
                    <a:pt x="13498703" y="1692783"/>
                    <a:pt x="13443458" y="1747393"/>
                    <a:pt x="13375260" y="1747393"/>
                  </a:cubicBezTo>
                  <a:lnTo>
                    <a:pt x="123444" y="1747393"/>
                  </a:lnTo>
                  <a:cubicBezTo>
                    <a:pt x="55245" y="1747393"/>
                    <a:pt x="0" y="1692783"/>
                    <a:pt x="0" y="1625473"/>
                  </a:cubicBezTo>
                  <a:close/>
                </a:path>
              </a:pathLst>
            </a:custGeom>
            <a:solidFill>
              <a:srgbClr val="FFFFFF"/>
            </a:solidFill>
          </p:spPr>
        </p:sp>
        <p:sp>
          <p:nvSpPr>
            <p:cNvPr id="14" name="Freeform 14"/>
            <p:cNvSpPr/>
            <p:nvPr/>
          </p:nvSpPr>
          <p:spPr>
            <a:xfrm>
              <a:off x="0" y="0"/>
              <a:ext cx="13524103" cy="1772793"/>
            </a:xfrm>
            <a:custGeom>
              <a:avLst/>
              <a:gdLst/>
              <a:ahLst/>
              <a:cxnLst/>
              <a:rect l="l" t="t" r="r" b="b"/>
              <a:pathLst>
                <a:path w="13524103" h="1772793">
                  <a:moveTo>
                    <a:pt x="0" y="134620"/>
                  </a:moveTo>
                  <a:cubicBezTo>
                    <a:pt x="0" y="60071"/>
                    <a:pt x="61087" y="0"/>
                    <a:pt x="136144" y="0"/>
                  </a:cubicBezTo>
                  <a:lnTo>
                    <a:pt x="13387960" y="0"/>
                  </a:lnTo>
                  <a:lnTo>
                    <a:pt x="13387960" y="12700"/>
                  </a:lnTo>
                  <a:lnTo>
                    <a:pt x="13387960" y="0"/>
                  </a:lnTo>
                  <a:cubicBezTo>
                    <a:pt x="13463017" y="0"/>
                    <a:pt x="13524103" y="60071"/>
                    <a:pt x="13524103" y="134620"/>
                  </a:cubicBezTo>
                  <a:lnTo>
                    <a:pt x="13511403" y="134620"/>
                  </a:lnTo>
                  <a:lnTo>
                    <a:pt x="13524103" y="134620"/>
                  </a:lnTo>
                  <a:lnTo>
                    <a:pt x="13524103" y="1638173"/>
                  </a:lnTo>
                  <a:lnTo>
                    <a:pt x="13511403" y="1638173"/>
                  </a:lnTo>
                  <a:lnTo>
                    <a:pt x="13524103" y="1638173"/>
                  </a:lnTo>
                  <a:cubicBezTo>
                    <a:pt x="13524103" y="1712722"/>
                    <a:pt x="13463017" y="1772793"/>
                    <a:pt x="13387960" y="1772793"/>
                  </a:cubicBezTo>
                  <a:lnTo>
                    <a:pt x="13387960" y="1760093"/>
                  </a:lnTo>
                  <a:lnTo>
                    <a:pt x="13387960" y="1772793"/>
                  </a:lnTo>
                  <a:lnTo>
                    <a:pt x="136144" y="1772793"/>
                  </a:lnTo>
                  <a:lnTo>
                    <a:pt x="136144" y="1760093"/>
                  </a:lnTo>
                  <a:lnTo>
                    <a:pt x="136144" y="1772793"/>
                  </a:lnTo>
                  <a:cubicBezTo>
                    <a:pt x="61087" y="1772793"/>
                    <a:pt x="0" y="1712722"/>
                    <a:pt x="0" y="1638173"/>
                  </a:cubicBezTo>
                  <a:lnTo>
                    <a:pt x="0" y="134620"/>
                  </a:lnTo>
                  <a:lnTo>
                    <a:pt x="12700" y="134620"/>
                  </a:lnTo>
                  <a:lnTo>
                    <a:pt x="0" y="134620"/>
                  </a:lnTo>
                  <a:moveTo>
                    <a:pt x="25400" y="134620"/>
                  </a:moveTo>
                  <a:lnTo>
                    <a:pt x="25400" y="1638173"/>
                  </a:lnTo>
                  <a:lnTo>
                    <a:pt x="12700" y="1638173"/>
                  </a:lnTo>
                  <a:lnTo>
                    <a:pt x="25400" y="1638173"/>
                  </a:lnTo>
                  <a:cubicBezTo>
                    <a:pt x="25400" y="1698371"/>
                    <a:pt x="74803" y="1747393"/>
                    <a:pt x="136144" y="1747393"/>
                  </a:cubicBezTo>
                  <a:lnTo>
                    <a:pt x="13387960" y="1747393"/>
                  </a:lnTo>
                  <a:cubicBezTo>
                    <a:pt x="13449300" y="1747393"/>
                    <a:pt x="13498703" y="1698371"/>
                    <a:pt x="13498703" y="1638173"/>
                  </a:cubicBezTo>
                  <a:lnTo>
                    <a:pt x="13498703" y="134620"/>
                  </a:lnTo>
                  <a:cubicBezTo>
                    <a:pt x="13498703" y="74422"/>
                    <a:pt x="13449300" y="25400"/>
                    <a:pt x="13387960" y="25400"/>
                  </a:cubicBezTo>
                  <a:lnTo>
                    <a:pt x="136144" y="25400"/>
                  </a:lnTo>
                  <a:lnTo>
                    <a:pt x="136144" y="12700"/>
                  </a:lnTo>
                  <a:lnTo>
                    <a:pt x="136144" y="25400"/>
                  </a:lnTo>
                  <a:cubicBezTo>
                    <a:pt x="74803" y="25400"/>
                    <a:pt x="25400" y="74422"/>
                    <a:pt x="25400" y="134620"/>
                  </a:cubicBezTo>
                  <a:close/>
                </a:path>
              </a:pathLst>
            </a:custGeom>
            <a:solidFill>
              <a:srgbClr val="C5D2CF"/>
            </a:solidFill>
          </p:spPr>
        </p:sp>
      </p:grpSp>
      <p:grpSp>
        <p:nvGrpSpPr>
          <p:cNvPr id="15" name="Group 15"/>
          <p:cNvGrpSpPr/>
          <p:nvPr/>
        </p:nvGrpSpPr>
        <p:grpSpPr>
          <a:xfrm>
            <a:off x="7580411" y="2184499"/>
            <a:ext cx="76200" cy="1310580"/>
            <a:chOff x="0" y="0"/>
            <a:chExt cx="101600" cy="1747440"/>
          </a:xfrm>
        </p:grpSpPr>
        <p:sp>
          <p:nvSpPr>
            <p:cNvPr id="16" name="Freeform 16"/>
            <p:cNvSpPr/>
            <p:nvPr/>
          </p:nvSpPr>
          <p:spPr>
            <a:xfrm>
              <a:off x="0" y="0"/>
              <a:ext cx="101600" cy="1747393"/>
            </a:xfrm>
            <a:custGeom>
              <a:avLst/>
              <a:gdLst/>
              <a:ahLst/>
              <a:cxnLst/>
              <a:rect l="l" t="t" r="r" b="b"/>
              <a:pathLst>
                <a:path w="101600" h="1747393">
                  <a:moveTo>
                    <a:pt x="0" y="50800"/>
                  </a:moveTo>
                  <a:cubicBezTo>
                    <a:pt x="0" y="22733"/>
                    <a:pt x="22733" y="0"/>
                    <a:pt x="50800" y="0"/>
                  </a:cubicBezTo>
                  <a:cubicBezTo>
                    <a:pt x="78867" y="0"/>
                    <a:pt x="101600" y="22733"/>
                    <a:pt x="101600" y="50800"/>
                  </a:cubicBezTo>
                  <a:lnTo>
                    <a:pt x="101600" y="1696593"/>
                  </a:lnTo>
                  <a:cubicBezTo>
                    <a:pt x="101600" y="1724660"/>
                    <a:pt x="78867" y="1747393"/>
                    <a:pt x="50800" y="1747393"/>
                  </a:cubicBezTo>
                  <a:cubicBezTo>
                    <a:pt x="22733" y="1747393"/>
                    <a:pt x="0" y="1724660"/>
                    <a:pt x="0" y="1696593"/>
                  </a:cubicBezTo>
                  <a:close/>
                </a:path>
              </a:pathLst>
            </a:custGeom>
            <a:solidFill>
              <a:srgbClr val="437066"/>
            </a:solidFill>
          </p:spPr>
        </p:sp>
      </p:grpSp>
      <p:sp>
        <p:nvSpPr>
          <p:cNvPr id="17" name="TextBox 17"/>
          <p:cNvSpPr txBox="1"/>
          <p:nvPr/>
        </p:nvSpPr>
        <p:spPr>
          <a:xfrm>
            <a:off x="7839521" y="2338834"/>
            <a:ext cx="2642890" cy="284709"/>
          </a:xfrm>
          <a:prstGeom prst="rect">
            <a:avLst/>
          </a:prstGeom>
        </p:spPr>
        <p:txBody>
          <a:bodyPr lIns="0" tIns="0" rIns="0" bIns="0" rtlCol="0" anchor="t">
            <a:spAutoFit/>
          </a:bodyPr>
          <a:lstStyle/>
          <a:p>
            <a:pPr algn="l">
              <a:lnSpc>
                <a:spcPts val="2000"/>
              </a:lnSpc>
            </a:pPr>
            <a:r>
              <a:rPr lang="en-US" sz="1562">
                <a:solidFill>
                  <a:srgbClr val="2C3249"/>
                </a:solidFill>
                <a:latin typeface="Arimo"/>
                <a:ea typeface="Arimo"/>
                <a:cs typeface="Arimo"/>
                <a:sym typeface="Arimo"/>
              </a:rPr>
              <a:t>Dependency on External APIs</a:t>
            </a:r>
          </a:p>
        </p:txBody>
      </p:sp>
      <p:sp>
        <p:nvSpPr>
          <p:cNvPr id="18" name="TextBox 18"/>
          <p:cNvSpPr txBox="1"/>
          <p:nvPr/>
        </p:nvSpPr>
        <p:spPr>
          <a:xfrm>
            <a:off x="7839521" y="2739777"/>
            <a:ext cx="9701064" cy="572393"/>
          </a:xfrm>
          <a:prstGeom prst="rect">
            <a:avLst/>
          </a:prstGeom>
        </p:spPr>
        <p:txBody>
          <a:bodyPr lIns="0" tIns="0" rIns="0" bIns="0" rtlCol="0" anchor="t">
            <a:spAutoFit/>
          </a:bodyPr>
          <a:lstStyle/>
          <a:p>
            <a:pPr algn="l">
              <a:lnSpc>
                <a:spcPts val="2062"/>
              </a:lnSpc>
            </a:pPr>
            <a:r>
              <a:rPr lang="en-US" sz="1249" b="1">
                <a:solidFill>
                  <a:srgbClr val="2C3249"/>
                </a:solidFill>
                <a:latin typeface="Martel Sans Bold"/>
                <a:ea typeface="Martel Sans Bold"/>
                <a:cs typeface="Martel Sans Bold"/>
                <a:sym typeface="Martel Sans Bold"/>
              </a:rPr>
              <a:t>Solution:</a:t>
            </a:r>
            <a:r>
              <a:rPr lang="en-US" sz="1249">
                <a:solidFill>
                  <a:srgbClr val="2C3249"/>
                </a:solidFill>
                <a:latin typeface="Martel Sans"/>
                <a:ea typeface="Martel Sans"/>
                <a:cs typeface="Martel Sans"/>
                <a:sym typeface="Martel Sans"/>
              </a:rPr>
              <a:t> Integrate fallback APIs and local caching mechanisms to maintain service continuity during third-party provider downtime.</a:t>
            </a:r>
          </a:p>
        </p:txBody>
      </p:sp>
      <p:grpSp>
        <p:nvGrpSpPr>
          <p:cNvPr id="19" name="Group 19"/>
          <p:cNvGrpSpPr/>
          <p:nvPr/>
        </p:nvGrpSpPr>
        <p:grpSpPr>
          <a:xfrm>
            <a:off x="7589936" y="3649415"/>
            <a:ext cx="10143084" cy="1329630"/>
            <a:chOff x="0" y="0"/>
            <a:chExt cx="13524112" cy="1772840"/>
          </a:xfrm>
        </p:grpSpPr>
        <p:sp>
          <p:nvSpPr>
            <p:cNvPr id="20" name="Freeform 20"/>
            <p:cNvSpPr/>
            <p:nvPr/>
          </p:nvSpPr>
          <p:spPr>
            <a:xfrm>
              <a:off x="12700" y="12700"/>
              <a:ext cx="13498703" cy="1747393"/>
            </a:xfrm>
            <a:custGeom>
              <a:avLst/>
              <a:gdLst/>
              <a:ahLst/>
              <a:cxnLst/>
              <a:rect l="l" t="t" r="r" b="b"/>
              <a:pathLst>
                <a:path w="13498703" h="1747393">
                  <a:moveTo>
                    <a:pt x="0" y="121920"/>
                  </a:moveTo>
                  <a:cubicBezTo>
                    <a:pt x="0" y="54610"/>
                    <a:pt x="55245" y="0"/>
                    <a:pt x="123444" y="0"/>
                  </a:cubicBezTo>
                  <a:lnTo>
                    <a:pt x="13375260" y="0"/>
                  </a:lnTo>
                  <a:cubicBezTo>
                    <a:pt x="13443458" y="0"/>
                    <a:pt x="13498703" y="54610"/>
                    <a:pt x="13498703" y="121920"/>
                  </a:cubicBezTo>
                  <a:lnTo>
                    <a:pt x="13498703" y="1625473"/>
                  </a:lnTo>
                  <a:cubicBezTo>
                    <a:pt x="13498703" y="1692783"/>
                    <a:pt x="13443458" y="1747393"/>
                    <a:pt x="13375260" y="1747393"/>
                  </a:cubicBezTo>
                  <a:lnTo>
                    <a:pt x="123444" y="1747393"/>
                  </a:lnTo>
                  <a:cubicBezTo>
                    <a:pt x="55245" y="1747393"/>
                    <a:pt x="0" y="1692783"/>
                    <a:pt x="0" y="1625473"/>
                  </a:cubicBezTo>
                  <a:close/>
                </a:path>
              </a:pathLst>
            </a:custGeom>
            <a:solidFill>
              <a:srgbClr val="FFFFFF"/>
            </a:solidFill>
          </p:spPr>
        </p:sp>
        <p:sp>
          <p:nvSpPr>
            <p:cNvPr id="21" name="Freeform 21"/>
            <p:cNvSpPr/>
            <p:nvPr/>
          </p:nvSpPr>
          <p:spPr>
            <a:xfrm>
              <a:off x="0" y="0"/>
              <a:ext cx="13524103" cy="1772793"/>
            </a:xfrm>
            <a:custGeom>
              <a:avLst/>
              <a:gdLst/>
              <a:ahLst/>
              <a:cxnLst/>
              <a:rect l="l" t="t" r="r" b="b"/>
              <a:pathLst>
                <a:path w="13524103" h="1772793">
                  <a:moveTo>
                    <a:pt x="0" y="134620"/>
                  </a:moveTo>
                  <a:cubicBezTo>
                    <a:pt x="0" y="60071"/>
                    <a:pt x="61087" y="0"/>
                    <a:pt x="136144" y="0"/>
                  </a:cubicBezTo>
                  <a:lnTo>
                    <a:pt x="13387960" y="0"/>
                  </a:lnTo>
                  <a:lnTo>
                    <a:pt x="13387960" y="12700"/>
                  </a:lnTo>
                  <a:lnTo>
                    <a:pt x="13387960" y="0"/>
                  </a:lnTo>
                  <a:cubicBezTo>
                    <a:pt x="13463017" y="0"/>
                    <a:pt x="13524103" y="60071"/>
                    <a:pt x="13524103" y="134620"/>
                  </a:cubicBezTo>
                  <a:lnTo>
                    <a:pt x="13511403" y="134620"/>
                  </a:lnTo>
                  <a:lnTo>
                    <a:pt x="13524103" y="134620"/>
                  </a:lnTo>
                  <a:lnTo>
                    <a:pt x="13524103" y="1638173"/>
                  </a:lnTo>
                  <a:lnTo>
                    <a:pt x="13511403" y="1638173"/>
                  </a:lnTo>
                  <a:lnTo>
                    <a:pt x="13524103" y="1638173"/>
                  </a:lnTo>
                  <a:cubicBezTo>
                    <a:pt x="13524103" y="1712722"/>
                    <a:pt x="13463017" y="1772793"/>
                    <a:pt x="13387960" y="1772793"/>
                  </a:cubicBezTo>
                  <a:lnTo>
                    <a:pt x="13387960" y="1760093"/>
                  </a:lnTo>
                  <a:lnTo>
                    <a:pt x="13387960" y="1772793"/>
                  </a:lnTo>
                  <a:lnTo>
                    <a:pt x="136144" y="1772793"/>
                  </a:lnTo>
                  <a:lnTo>
                    <a:pt x="136144" y="1760093"/>
                  </a:lnTo>
                  <a:lnTo>
                    <a:pt x="136144" y="1772793"/>
                  </a:lnTo>
                  <a:cubicBezTo>
                    <a:pt x="61087" y="1772793"/>
                    <a:pt x="0" y="1712722"/>
                    <a:pt x="0" y="1638173"/>
                  </a:cubicBezTo>
                  <a:lnTo>
                    <a:pt x="0" y="134620"/>
                  </a:lnTo>
                  <a:lnTo>
                    <a:pt x="12700" y="134620"/>
                  </a:lnTo>
                  <a:lnTo>
                    <a:pt x="0" y="134620"/>
                  </a:lnTo>
                  <a:moveTo>
                    <a:pt x="25400" y="134620"/>
                  </a:moveTo>
                  <a:lnTo>
                    <a:pt x="25400" y="1638173"/>
                  </a:lnTo>
                  <a:lnTo>
                    <a:pt x="12700" y="1638173"/>
                  </a:lnTo>
                  <a:lnTo>
                    <a:pt x="25400" y="1638173"/>
                  </a:lnTo>
                  <a:cubicBezTo>
                    <a:pt x="25400" y="1698371"/>
                    <a:pt x="74803" y="1747393"/>
                    <a:pt x="136144" y="1747393"/>
                  </a:cubicBezTo>
                  <a:lnTo>
                    <a:pt x="13387960" y="1747393"/>
                  </a:lnTo>
                  <a:cubicBezTo>
                    <a:pt x="13449300" y="1747393"/>
                    <a:pt x="13498703" y="1698371"/>
                    <a:pt x="13498703" y="1638173"/>
                  </a:cubicBezTo>
                  <a:lnTo>
                    <a:pt x="13498703" y="134620"/>
                  </a:lnTo>
                  <a:cubicBezTo>
                    <a:pt x="13498703" y="74422"/>
                    <a:pt x="13449300" y="25400"/>
                    <a:pt x="13387960" y="25400"/>
                  </a:cubicBezTo>
                  <a:lnTo>
                    <a:pt x="136144" y="25400"/>
                  </a:lnTo>
                  <a:lnTo>
                    <a:pt x="136144" y="12700"/>
                  </a:lnTo>
                  <a:lnTo>
                    <a:pt x="136144" y="25400"/>
                  </a:lnTo>
                  <a:cubicBezTo>
                    <a:pt x="74803" y="25400"/>
                    <a:pt x="25400" y="74422"/>
                    <a:pt x="25400" y="134620"/>
                  </a:cubicBezTo>
                  <a:close/>
                </a:path>
              </a:pathLst>
            </a:custGeom>
            <a:solidFill>
              <a:srgbClr val="C5D2CF"/>
            </a:solidFill>
          </p:spPr>
        </p:sp>
      </p:grpSp>
      <p:grpSp>
        <p:nvGrpSpPr>
          <p:cNvPr id="22" name="Group 22"/>
          <p:cNvGrpSpPr/>
          <p:nvPr/>
        </p:nvGrpSpPr>
        <p:grpSpPr>
          <a:xfrm>
            <a:off x="7580411" y="3658940"/>
            <a:ext cx="76200" cy="1310580"/>
            <a:chOff x="0" y="0"/>
            <a:chExt cx="101600" cy="1747440"/>
          </a:xfrm>
        </p:grpSpPr>
        <p:sp>
          <p:nvSpPr>
            <p:cNvPr id="23" name="Freeform 23"/>
            <p:cNvSpPr/>
            <p:nvPr/>
          </p:nvSpPr>
          <p:spPr>
            <a:xfrm>
              <a:off x="0" y="0"/>
              <a:ext cx="101600" cy="1747393"/>
            </a:xfrm>
            <a:custGeom>
              <a:avLst/>
              <a:gdLst/>
              <a:ahLst/>
              <a:cxnLst/>
              <a:rect l="l" t="t" r="r" b="b"/>
              <a:pathLst>
                <a:path w="101600" h="1747393">
                  <a:moveTo>
                    <a:pt x="0" y="50800"/>
                  </a:moveTo>
                  <a:cubicBezTo>
                    <a:pt x="0" y="22733"/>
                    <a:pt x="22733" y="0"/>
                    <a:pt x="50800" y="0"/>
                  </a:cubicBezTo>
                  <a:cubicBezTo>
                    <a:pt x="78867" y="0"/>
                    <a:pt x="101600" y="22733"/>
                    <a:pt x="101600" y="50800"/>
                  </a:cubicBezTo>
                  <a:lnTo>
                    <a:pt x="101600" y="1696593"/>
                  </a:lnTo>
                  <a:cubicBezTo>
                    <a:pt x="101600" y="1724660"/>
                    <a:pt x="78867" y="1747393"/>
                    <a:pt x="50800" y="1747393"/>
                  </a:cubicBezTo>
                  <a:cubicBezTo>
                    <a:pt x="22733" y="1747393"/>
                    <a:pt x="0" y="1724660"/>
                    <a:pt x="0" y="1696593"/>
                  </a:cubicBezTo>
                  <a:close/>
                </a:path>
              </a:pathLst>
            </a:custGeom>
            <a:solidFill>
              <a:srgbClr val="437066"/>
            </a:solidFill>
          </p:spPr>
        </p:sp>
      </p:grpSp>
      <p:sp>
        <p:nvSpPr>
          <p:cNvPr id="24" name="TextBox 24"/>
          <p:cNvSpPr txBox="1"/>
          <p:nvPr/>
        </p:nvSpPr>
        <p:spPr>
          <a:xfrm>
            <a:off x="7839521" y="3813274"/>
            <a:ext cx="2731145" cy="284709"/>
          </a:xfrm>
          <a:prstGeom prst="rect">
            <a:avLst/>
          </a:prstGeom>
        </p:spPr>
        <p:txBody>
          <a:bodyPr lIns="0" tIns="0" rIns="0" bIns="0" rtlCol="0" anchor="t">
            <a:spAutoFit/>
          </a:bodyPr>
          <a:lstStyle/>
          <a:p>
            <a:pPr algn="l">
              <a:lnSpc>
                <a:spcPts val="2000"/>
              </a:lnSpc>
            </a:pPr>
            <a:r>
              <a:rPr lang="en-US" sz="1562">
                <a:solidFill>
                  <a:srgbClr val="2C3249"/>
                </a:solidFill>
                <a:latin typeface="Arimo"/>
                <a:ea typeface="Arimo"/>
                <a:cs typeface="Arimo"/>
                <a:sym typeface="Arimo"/>
              </a:rPr>
              <a:t>Requires Internet Connectivity</a:t>
            </a:r>
          </a:p>
        </p:txBody>
      </p:sp>
      <p:sp>
        <p:nvSpPr>
          <p:cNvPr id="25" name="TextBox 25"/>
          <p:cNvSpPr txBox="1"/>
          <p:nvPr/>
        </p:nvSpPr>
        <p:spPr>
          <a:xfrm>
            <a:off x="7839521" y="4214217"/>
            <a:ext cx="9701064" cy="572393"/>
          </a:xfrm>
          <a:prstGeom prst="rect">
            <a:avLst/>
          </a:prstGeom>
        </p:spPr>
        <p:txBody>
          <a:bodyPr lIns="0" tIns="0" rIns="0" bIns="0" rtlCol="0" anchor="t">
            <a:spAutoFit/>
          </a:bodyPr>
          <a:lstStyle/>
          <a:p>
            <a:pPr algn="l">
              <a:lnSpc>
                <a:spcPts val="2062"/>
              </a:lnSpc>
            </a:pPr>
            <a:r>
              <a:rPr lang="en-US" sz="1249" b="1">
                <a:solidFill>
                  <a:srgbClr val="2C3249"/>
                </a:solidFill>
                <a:latin typeface="Martel Sans Bold"/>
                <a:ea typeface="Martel Sans Bold"/>
                <a:cs typeface="Martel Sans Bold"/>
                <a:sym typeface="Martel Sans Bold"/>
              </a:rPr>
              <a:t>Solution:</a:t>
            </a:r>
            <a:r>
              <a:rPr lang="en-US" sz="1249">
                <a:solidFill>
                  <a:srgbClr val="2C3249"/>
                </a:solidFill>
                <a:latin typeface="Martel Sans"/>
                <a:ea typeface="Martel Sans"/>
                <a:cs typeface="Martel Sans"/>
                <a:sym typeface="Martel Sans"/>
              </a:rPr>
              <a:t> Implement advanced error handling and aggressive retry logic to seamlessly manage transient network instability and temporary disconnections.</a:t>
            </a:r>
          </a:p>
        </p:txBody>
      </p:sp>
      <p:grpSp>
        <p:nvGrpSpPr>
          <p:cNvPr id="26" name="Group 26"/>
          <p:cNvGrpSpPr/>
          <p:nvPr/>
        </p:nvGrpSpPr>
        <p:grpSpPr>
          <a:xfrm>
            <a:off x="7589936" y="5123855"/>
            <a:ext cx="10143084" cy="1329630"/>
            <a:chOff x="0" y="0"/>
            <a:chExt cx="13524112" cy="1772840"/>
          </a:xfrm>
        </p:grpSpPr>
        <p:sp>
          <p:nvSpPr>
            <p:cNvPr id="27" name="Freeform 27"/>
            <p:cNvSpPr/>
            <p:nvPr/>
          </p:nvSpPr>
          <p:spPr>
            <a:xfrm>
              <a:off x="12700" y="12700"/>
              <a:ext cx="13498703" cy="1747393"/>
            </a:xfrm>
            <a:custGeom>
              <a:avLst/>
              <a:gdLst/>
              <a:ahLst/>
              <a:cxnLst/>
              <a:rect l="l" t="t" r="r" b="b"/>
              <a:pathLst>
                <a:path w="13498703" h="1747393">
                  <a:moveTo>
                    <a:pt x="0" y="121920"/>
                  </a:moveTo>
                  <a:cubicBezTo>
                    <a:pt x="0" y="54610"/>
                    <a:pt x="55245" y="0"/>
                    <a:pt x="123444" y="0"/>
                  </a:cubicBezTo>
                  <a:lnTo>
                    <a:pt x="13375260" y="0"/>
                  </a:lnTo>
                  <a:cubicBezTo>
                    <a:pt x="13443458" y="0"/>
                    <a:pt x="13498703" y="54610"/>
                    <a:pt x="13498703" y="121920"/>
                  </a:cubicBezTo>
                  <a:lnTo>
                    <a:pt x="13498703" y="1625473"/>
                  </a:lnTo>
                  <a:cubicBezTo>
                    <a:pt x="13498703" y="1692783"/>
                    <a:pt x="13443458" y="1747393"/>
                    <a:pt x="13375260" y="1747393"/>
                  </a:cubicBezTo>
                  <a:lnTo>
                    <a:pt x="123444" y="1747393"/>
                  </a:lnTo>
                  <a:cubicBezTo>
                    <a:pt x="55245" y="1747393"/>
                    <a:pt x="0" y="1692783"/>
                    <a:pt x="0" y="1625473"/>
                  </a:cubicBezTo>
                  <a:close/>
                </a:path>
              </a:pathLst>
            </a:custGeom>
            <a:solidFill>
              <a:srgbClr val="FFFFFF"/>
            </a:solidFill>
          </p:spPr>
        </p:sp>
        <p:sp>
          <p:nvSpPr>
            <p:cNvPr id="28" name="Freeform 28"/>
            <p:cNvSpPr/>
            <p:nvPr/>
          </p:nvSpPr>
          <p:spPr>
            <a:xfrm>
              <a:off x="0" y="0"/>
              <a:ext cx="13524103" cy="1772793"/>
            </a:xfrm>
            <a:custGeom>
              <a:avLst/>
              <a:gdLst/>
              <a:ahLst/>
              <a:cxnLst/>
              <a:rect l="l" t="t" r="r" b="b"/>
              <a:pathLst>
                <a:path w="13524103" h="1772793">
                  <a:moveTo>
                    <a:pt x="0" y="134620"/>
                  </a:moveTo>
                  <a:cubicBezTo>
                    <a:pt x="0" y="60071"/>
                    <a:pt x="61087" y="0"/>
                    <a:pt x="136144" y="0"/>
                  </a:cubicBezTo>
                  <a:lnTo>
                    <a:pt x="13387960" y="0"/>
                  </a:lnTo>
                  <a:lnTo>
                    <a:pt x="13387960" y="12700"/>
                  </a:lnTo>
                  <a:lnTo>
                    <a:pt x="13387960" y="0"/>
                  </a:lnTo>
                  <a:cubicBezTo>
                    <a:pt x="13463017" y="0"/>
                    <a:pt x="13524103" y="60071"/>
                    <a:pt x="13524103" y="134620"/>
                  </a:cubicBezTo>
                  <a:lnTo>
                    <a:pt x="13511403" y="134620"/>
                  </a:lnTo>
                  <a:lnTo>
                    <a:pt x="13524103" y="134620"/>
                  </a:lnTo>
                  <a:lnTo>
                    <a:pt x="13524103" y="1638173"/>
                  </a:lnTo>
                  <a:lnTo>
                    <a:pt x="13511403" y="1638173"/>
                  </a:lnTo>
                  <a:lnTo>
                    <a:pt x="13524103" y="1638173"/>
                  </a:lnTo>
                  <a:cubicBezTo>
                    <a:pt x="13524103" y="1712722"/>
                    <a:pt x="13463017" y="1772793"/>
                    <a:pt x="13387960" y="1772793"/>
                  </a:cubicBezTo>
                  <a:lnTo>
                    <a:pt x="13387960" y="1760093"/>
                  </a:lnTo>
                  <a:lnTo>
                    <a:pt x="13387960" y="1772793"/>
                  </a:lnTo>
                  <a:lnTo>
                    <a:pt x="136144" y="1772793"/>
                  </a:lnTo>
                  <a:lnTo>
                    <a:pt x="136144" y="1760093"/>
                  </a:lnTo>
                  <a:lnTo>
                    <a:pt x="136144" y="1772793"/>
                  </a:lnTo>
                  <a:cubicBezTo>
                    <a:pt x="61087" y="1772793"/>
                    <a:pt x="0" y="1712722"/>
                    <a:pt x="0" y="1638173"/>
                  </a:cubicBezTo>
                  <a:lnTo>
                    <a:pt x="0" y="134620"/>
                  </a:lnTo>
                  <a:lnTo>
                    <a:pt x="12700" y="134620"/>
                  </a:lnTo>
                  <a:lnTo>
                    <a:pt x="0" y="134620"/>
                  </a:lnTo>
                  <a:moveTo>
                    <a:pt x="25400" y="134620"/>
                  </a:moveTo>
                  <a:lnTo>
                    <a:pt x="25400" y="1638173"/>
                  </a:lnTo>
                  <a:lnTo>
                    <a:pt x="12700" y="1638173"/>
                  </a:lnTo>
                  <a:lnTo>
                    <a:pt x="25400" y="1638173"/>
                  </a:lnTo>
                  <a:cubicBezTo>
                    <a:pt x="25400" y="1698371"/>
                    <a:pt x="74803" y="1747393"/>
                    <a:pt x="136144" y="1747393"/>
                  </a:cubicBezTo>
                  <a:lnTo>
                    <a:pt x="13387960" y="1747393"/>
                  </a:lnTo>
                  <a:cubicBezTo>
                    <a:pt x="13449300" y="1747393"/>
                    <a:pt x="13498703" y="1698371"/>
                    <a:pt x="13498703" y="1638173"/>
                  </a:cubicBezTo>
                  <a:lnTo>
                    <a:pt x="13498703" y="134620"/>
                  </a:lnTo>
                  <a:cubicBezTo>
                    <a:pt x="13498703" y="74422"/>
                    <a:pt x="13449300" y="25400"/>
                    <a:pt x="13387960" y="25400"/>
                  </a:cubicBezTo>
                  <a:lnTo>
                    <a:pt x="136144" y="25400"/>
                  </a:lnTo>
                  <a:lnTo>
                    <a:pt x="136144" y="12700"/>
                  </a:lnTo>
                  <a:lnTo>
                    <a:pt x="136144" y="25400"/>
                  </a:lnTo>
                  <a:cubicBezTo>
                    <a:pt x="74803" y="25400"/>
                    <a:pt x="25400" y="74422"/>
                    <a:pt x="25400" y="134620"/>
                  </a:cubicBezTo>
                  <a:close/>
                </a:path>
              </a:pathLst>
            </a:custGeom>
            <a:solidFill>
              <a:srgbClr val="C5D2CF"/>
            </a:solidFill>
          </p:spPr>
        </p:sp>
      </p:grpSp>
      <p:grpSp>
        <p:nvGrpSpPr>
          <p:cNvPr id="29" name="Group 29"/>
          <p:cNvGrpSpPr/>
          <p:nvPr/>
        </p:nvGrpSpPr>
        <p:grpSpPr>
          <a:xfrm>
            <a:off x="7580411" y="5133380"/>
            <a:ext cx="76200" cy="1310580"/>
            <a:chOff x="0" y="0"/>
            <a:chExt cx="101600" cy="1747440"/>
          </a:xfrm>
        </p:grpSpPr>
        <p:sp>
          <p:nvSpPr>
            <p:cNvPr id="30" name="Freeform 30"/>
            <p:cNvSpPr/>
            <p:nvPr/>
          </p:nvSpPr>
          <p:spPr>
            <a:xfrm>
              <a:off x="0" y="0"/>
              <a:ext cx="101600" cy="1747393"/>
            </a:xfrm>
            <a:custGeom>
              <a:avLst/>
              <a:gdLst/>
              <a:ahLst/>
              <a:cxnLst/>
              <a:rect l="l" t="t" r="r" b="b"/>
              <a:pathLst>
                <a:path w="101600" h="1747393">
                  <a:moveTo>
                    <a:pt x="0" y="50800"/>
                  </a:moveTo>
                  <a:cubicBezTo>
                    <a:pt x="0" y="22733"/>
                    <a:pt x="22733" y="0"/>
                    <a:pt x="50800" y="0"/>
                  </a:cubicBezTo>
                  <a:cubicBezTo>
                    <a:pt x="78867" y="0"/>
                    <a:pt x="101600" y="22733"/>
                    <a:pt x="101600" y="50800"/>
                  </a:cubicBezTo>
                  <a:lnTo>
                    <a:pt x="101600" y="1696593"/>
                  </a:lnTo>
                  <a:cubicBezTo>
                    <a:pt x="101600" y="1724660"/>
                    <a:pt x="78867" y="1747393"/>
                    <a:pt x="50800" y="1747393"/>
                  </a:cubicBezTo>
                  <a:cubicBezTo>
                    <a:pt x="22733" y="1747393"/>
                    <a:pt x="0" y="1724660"/>
                    <a:pt x="0" y="1696593"/>
                  </a:cubicBezTo>
                  <a:close/>
                </a:path>
              </a:pathLst>
            </a:custGeom>
            <a:solidFill>
              <a:srgbClr val="437066"/>
            </a:solidFill>
          </p:spPr>
        </p:sp>
      </p:grpSp>
      <p:sp>
        <p:nvSpPr>
          <p:cNvPr id="31" name="TextBox 31"/>
          <p:cNvSpPr txBox="1"/>
          <p:nvPr/>
        </p:nvSpPr>
        <p:spPr>
          <a:xfrm>
            <a:off x="7839521" y="5287715"/>
            <a:ext cx="2049661" cy="284709"/>
          </a:xfrm>
          <a:prstGeom prst="rect">
            <a:avLst/>
          </a:prstGeom>
        </p:spPr>
        <p:txBody>
          <a:bodyPr lIns="0" tIns="0" rIns="0" bIns="0" rtlCol="0" anchor="t">
            <a:spAutoFit/>
          </a:bodyPr>
          <a:lstStyle/>
          <a:p>
            <a:pPr algn="l">
              <a:lnSpc>
                <a:spcPts val="2000"/>
              </a:lnSpc>
            </a:pPr>
            <a:r>
              <a:rPr lang="en-US" sz="1562">
                <a:solidFill>
                  <a:srgbClr val="2C3249"/>
                </a:solidFill>
                <a:latin typeface="Arimo"/>
                <a:ea typeface="Arimo"/>
                <a:cs typeface="Arimo"/>
                <a:sym typeface="Arimo"/>
              </a:rPr>
              <a:t>Limited AI Memory</a:t>
            </a:r>
          </a:p>
        </p:txBody>
      </p:sp>
      <p:sp>
        <p:nvSpPr>
          <p:cNvPr id="32" name="TextBox 32"/>
          <p:cNvSpPr txBox="1"/>
          <p:nvPr/>
        </p:nvSpPr>
        <p:spPr>
          <a:xfrm>
            <a:off x="7839521" y="5688657"/>
            <a:ext cx="9701064" cy="572392"/>
          </a:xfrm>
          <a:prstGeom prst="rect">
            <a:avLst/>
          </a:prstGeom>
        </p:spPr>
        <p:txBody>
          <a:bodyPr lIns="0" tIns="0" rIns="0" bIns="0" rtlCol="0" anchor="t">
            <a:spAutoFit/>
          </a:bodyPr>
          <a:lstStyle/>
          <a:p>
            <a:pPr algn="l">
              <a:lnSpc>
                <a:spcPts val="2062"/>
              </a:lnSpc>
            </a:pPr>
            <a:r>
              <a:rPr lang="en-US" sz="1249" b="1">
                <a:solidFill>
                  <a:srgbClr val="2C3249"/>
                </a:solidFill>
                <a:latin typeface="Martel Sans Bold"/>
                <a:ea typeface="Martel Sans Bold"/>
                <a:cs typeface="Martel Sans Bold"/>
                <a:sym typeface="Martel Sans Bold"/>
              </a:rPr>
              <a:t>Solution:</a:t>
            </a:r>
            <a:r>
              <a:rPr lang="en-US" sz="1249">
                <a:solidFill>
                  <a:srgbClr val="2C3249"/>
                </a:solidFill>
                <a:latin typeface="Martel Sans"/>
                <a:ea typeface="Martel Sans"/>
                <a:cs typeface="Martel Sans"/>
                <a:sym typeface="Martel Sans"/>
              </a:rPr>
              <a:t> Integrate a specialized database or vector store for efficient storage of past summaries, conversation context, or user preferences to maintain continuity.</a:t>
            </a:r>
          </a:p>
        </p:txBody>
      </p:sp>
      <p:grpSp>
        <p:nvGrpSpPr>
          <p:cNvPr id="33" name="Group 33"/>
          <p:cNvGrpSpPr/>
          <p:nvPr/>
        </p:nvGrpSpPr>
        <p:grpSpPr>
          <a:xfrm>
            <a:off x="7589936" y="6598295"/>
            <a:ext cx="10143084" cy="1329630"/>
            <a:chOff x="0" y="0"/>
            <a:chExt cx="13524112" cy="1772840"/>
          </a:xfrm>
        </p:grpSpPr>
        <p:sp>
          <p:nvSpPr>
            <p:cNvPr id="34" name="Freeform 34"/>
            <p:cNvSpPr/>
            <p:nvPr/>
          </p:nvSpPr>
          <p:spPr>
            <a:xfrm>
              <a:off x="12700" y="12700"/>
              <a:ext cx="13498703" cy="1747393"/>
            </a:xfrm>
            <a:custGeom>
              <a:avLst/>
              <a:gdLst/>
              <a:ahLst/>
              <a:cxnLst/>
              <a:rect l="l" t="t" r="r" b="b"/>
              <a:pathLst>
                <a:path w="13498703" h="1747393">
                  <a:moveTo>
                    <a:pt x="0" y="121920"/>
                  </a:moveTo>
                  <a:cubicBezTo>
                    <a:pt x="0" y="54610"/>
                    <a:pt x="55245" y="0"/>
                    <a:pt x="123444" y="0"/>
                  </a:cubicBezTo>
                  <a:lnTo>
                    <a:pt x="13375260" y="0"/>
                  </a:lnTo>
                  <a:cubicBezTo>
                    <a:pt x="13443458" y="0"/>
                    <a:pt x="13498703" y="54610"/>
                    <a:pt x="13498703" y="121920"/>
                  </a:cubicBezTo>
                  <a:lnTo>
                    <a:pt x="13498703" y="1625473"/>
                  </a:lnTo>
                  <a:cubicBezTo>
                    <a:pt x="13498703" y="1692783"/>
                    <a:pt x="13443458" y="1747393"/>
                    <a:pt x="13375260" y="1747393"/>
                  </a:cubicBezTo>
                  <a:lnTo>
                    <a:pt x="123444" y="1747393"/>
                  </a:lnTo>
                  <a:cubicBezTo>
                    <a:pt x="55245" y="1747393"/>
                    <a:pt x="0" y="1692783"/>
                    <a:pt x="0" y="1625473"/>
                  </a:cubicBezTo>
                  <a:close/>
                </a:path>
              </a:pathLst>
            </a:custGeom>
            <a:solidFill>
              <a:srgbClr val="FFFFFF"/>
            </a:solidFill>
          </p:spPr>
        </p:sp>
        <p:sp>
          <p:nvSpPr>
            <p:cNvPr id="35" name="Freeform 35"/>
            <p:cNvSpPr/>
            <p:nvPr/>
          </p:nvSpPr>
          <p:spPr>
            <a:xfrm>
              <a:off x="0" y="0"/>
              <a:ext cx="13524103" cy="1772793"/>
            </a:xfrm>
            <a:custGeom>
              <a:avLst/>
              <a:gdLst/>
              <a:ahLst/>
              <a:cxnLst/>
              <a:rect l="l" t="t" r="r" b="b"/>
              <a:pathLst>
                <a:path w="13524103" h="1772793">
                  <a:moveTo>
                    <a:pt x="0" y="134620"/>
                  </a:moveTo>
                  <a:cubicBezTo>
                    <a:pt x="0" y="60071"/>
                    <a:pt x="61087" y="0"/>
                    <a:pt x="136144" y="0"/>
                  </a:cubicBezTo>
                  <a:lnTo>
                    <a:pt x="13387960" y="0"/>
                  </a:lnTo>
                  <a:lnTo>
                    <a:pt x="13387960" y="12700"/>
                  </a:lnTo>
                  <a:lnTo>
                    <a:pt x="13387960" y="0"/>
                  </a:lnTo>
                  <a:cubicBezTo>
                    <a:pt x="13463017" y="0"/>
                    <a:pt x="13524103" y="60071"/>
                    <a:pt x="13524103" y="134620"/>
                  </a:cubicBezTo>
                  <a:lnTo>
                    <a:pt x="13511403" y="134620"/>
                  </a:lnTo>
                  <a:lnTo>
                    <a:pt x="13524103" y="134620"/>
                  </a:lnTo>
                  <a:lnTo>
                    <a:pt x="13524103" y="1638173"/>
                  </a:lnTo>
                  <a:lnTo>
                    <a:pt x="13511403" y="1638173"/>
                  </a:lnTo>
                  <a:lnTo>
                    <a:pt x="13524103" y="1638173"/>
                  </a:lnTo>
                  <a:cubicBezTo>
                    <a:pt x="13524103" y="1712722"/>
                    <a:pt x="13463017" y="1772793"/>
                    <a:pt x="13387960" y="1772793"/>
                  </a:cubicBezTo>
                  <a:lnTo>
                    <a:pt x="13387960" y="1760093"/>
                  </a:lnTo>
                  <a:lnTo>
                    <a:pt x="13387960" y="1772793"/>
                  </a:lnTo>
                  <a:lnTo>
                    <a:pt x="136144" y="1772793"/>
                  </a:lnTo>
                  <a:lnTo>
                    <a:pt x="136144" y="1760093"/>
                  </a:lnTo>
                  <a:lnTo>
                    <a:pt x="136144" y="1772793"/>
                  </a:lnTo>
                  <a:cubicBezTo>
                    <a:pt x="61087" y="1772793"/>
                    <a:pt x="0" y="1712722"/>
                    <a:pt x="0" y="1638173"/>
                  </a:cubicBezTo>
                  <a:lnTo>
                    <a:pt x="0" y="134620"/>
                  </a:lnTo>
                  <a:lnTo>
                    <a:pt x="12700" y="134620"/>
                  </a:lnTo>
                  <a:lnTo>
                    <a:pt x="0" y="134620"/>
                  </a:lnTo>
                  <a:moveTo>
                    <a:pt x="25400" y="134620"/>
                  </a:moveTo>
                  <a:lnTo>
                    <a:pt x="25400" y="1638173"/>
                  </a:lnTo>
                  <a:lnTo>
                    <a:pt x="12700" y="1638173"/>
                  </a:lnTo>
                  <a:lnTo>
                    <a:pt x="25400" y="1638173"/>
                  </a:lnTo>
                  <a:cubicBezTo>
                    <a:pt x="25400" y="1698371"/>
                    <a:pt x="74803" y="1747393"/>
                    <a:pt x="136144" y="1747393"/>
                  </a:cubicBezTo>
                  <a:lnTo>
                    <a:pt x="13387960" y="1747393"/>
                  </a:lnTo>
                  <a:cubicBezTo>
                    <a:pt x="13449300" y="1747393"/>
                    <a:pt x="13498703" y="1698371"/>
                    <a:pt x="13498703" y="1638173"/>
                  </a:cubicBezTo>
                  <a:lnTo>
                    <a:pt x="13498703" y="134620"/>
                  </a:lnTo>
                  <a:cubicBezTo>
                    <a:pt x="13498703" y="74422"/>
                    <a:pt x="13449300" y="25400"/>
                    <a:pt x="13387960" y="25400"/>
                  </a:cubicBezTo>
                  <a:lnTo>
                    <a:pt x="136144" y="25400"/>
                  </a:lnTo>
                  <a:lnTo>
                    <a:pt x="136144" y="12700"/>
                  </a:lnTo>
                  <a:lnTo>
                    <a:pt x="136144" y="25400"/>
                  </a:lnTo>
                  <a:cubicBezTo>
                    <a:pt x="74803" y="25400"/>
                    <a:pt x="25400" y="74422"/>
                    <a:pt x="25400" y="134620"/>
                  </a:cubicBezTo>
                  <a:close/>
                </a:path>
              </a:pathLst>
            </a:custGeom>
            <a:solidFill>
              <a:srgbClr val="C5D2CF"/>
            </a:solidFill>
          </p:spPr>
        </p:sp>
      </p:grpSp>
      <p:grpSp>
        <p:nvGrpSpPr>
          <p:cNvPr id="36" name="Group 36"/>
          <p:cNvGrpSpPr/>
          <p:nvPr/>
        </p:nvGrpSpPr>
        <p:grpSpPr>
          <a:xfrm>
            <a:off x="7580411" y="6607820"/>
            <a:ext cx="76200" cy="1310580"/>
            <a:chOff x="0" y="0"/>
            <a:chExt cx="101600" cy="1747440"/>
          </a:xfrm>
        </p:grpSpPr>
        <p:sp>
          <p:nvSpPr>
            <p:cNvPr id="37" name="Freeform 37"/>
            <p:cNvSpPr/>
            <p:nvPr/>
          </p:nvSpPr>
          <p:spPr>
            <a:xfrm>
              <a:off x="0" y="0"/>
              <a:ext cx="101600" cy="1747393"/>
            </a:xfrm>
            <a:custGeom>
              <a:avLst/>
              <a:gdLst/>
              <a:ahLst/>
              <a:cxnLst/>
              <a:rect l="l" t="t" r="r" b="b"/>
              <a:pathLst>
                <a:path w="101600" h="1747393">
                  <a:moveTo>
                    <a:pt x="0" y="50800"/>
                  </a:moveTo>
                  <a:cubicBezTo>
                    <a:pt x="0" y="22733"/>
                    <a:pt x="22733" y="0"/>
                    <a:pt x="50800" y="0"/>
                  </a:cubicBezTo>
                  <a:cubicBezTo>
                    <a:pt x="78867" y="0"/>
                    <a:pt x="101600" y="22733"/>
                    <a:pt x="101600" y="50800"/>
                  </a:cubicBezTo>
                  <a:lnTo>
                    <a:pt x="101600" y="1696593"/>
                  </a:lnTo>
                  <a:cubicBezTo>
                    <a:pt x="101600" y="1724660"/>
                    <a:pt x="78867" y="1747393"/>
                    <a:pt x="50800" y="1747393"/>
                  </a:cubicBezTo>
                  <a:cubicBezTo>
                    <a:pt x="22733" y="1747393"/>
                    <a:pt x="0" y="1724660"/>
                    <a:pt x="0" y="1696593"/>
                  </a:cubicBezTo>
                  <a:close/>
                </a:path>
              </a:pathLst>
            </a:custGeom>
            <a:solidFill>
              <a:srgbClr val="437066"/>
            </a:solidFill>
          </p:spPr>
        </p:sp>
      </p:grpSp>
      <p:sp>
        <p:nvSpPr>
          <p:cNvPr id="38" name="TextBox 38"/>
          <p:cNvSpPr txBox="1"/>
          <p:nvPr/>
        </p:nvSpPr>
        <p:spPr>
          <a:xfrm>
            <a:off x="7839521" y="6762155"/>
            <a:ext cx="2299990" cy="284709"/>
          </a:xfrm>
          <a:prstGeom prst="rect">
            <a:avLst/>
          </a:prstGeom>
        </p:spPr>
        <p:txBody>
          <a:bodyPr lIns="0" tIns="0" rIns="0" bIns="0" rtlCol="0" anchor="t">
            <a:spAutoFit/>
          </a:bodyPr>
          <a:lstStyle/>
          <a:p>
            <a:pPr algn="l">
              <a:lnSpc>
                <a:spcPts val="2000"/>
              </a:lnSpc>
            </a:pPr>
            <a:r>
              <a:rPr lang="en-US" sz="1562">
                <a:solidFill>
                  <a:srgbClr val="2C3249"/>
                </a:solidFill>
                <a:latin typeface="Arimo"/>
                <a:ea typeface="Arimo"/>
                <a:cs typeface="Arimo"/>
                <a:sym typeface="Arimo"/>
              </a:rPr>
              <a:t>No Direct User Interaction</a:t>
            </a:r>
          </a:p>
        </p:txBody>
      </p:sp>
      <p:sp>
        <p:nvSpPr>
          <p:cNvPr id="39" name="TextBox 39"/>
          <p:cNvSpPr txBox="1"/>
          <p:nvPr/>
        </p:nvSpPr>
        <p:spPr>
          <a:xfrm>
            <a:off x="7839521" y="7163097"/>
            <a:ext cx="9701064" cy="572392"/>
          </a:xfrm>
          <a:prstGeom prst="rect">
            <a:avLst/>
          </a:prstGeom>
        </p:spPr>
        <p:txBody>
          <a:bodyPr lIns="0" tIns="0" rIns="0" bIns="0" rtlCol="0" anchor="t">
            <a:spAutoFit/>
          </a:bodyPr>
          <a:lstStyle/>
          <a:p>
            <a:pPr algn="l">
              <a:lnSpc>
                <a:spcPts val="2062"/>
              </a:lnSpc>
            </a:pPr>
            <a:r>
              <a:rPr lang="en-US" sz="1249" b="1">
                <a:solidFill>
                  <a:srgbClr val="2C3249"/>
                </a:solidFill>
                <a:latin typeface="Martel Sans Bold"/>
                <a:ea typeface="Martel Sans Bold"/>
                <a:cs typeface="Martel Sans Bold"/>
                <a:sym typeface="Martel Sans Bold"/>
              </a:rPr>
              <a:t>Solution:</a:t>
            </a:r>
            <a:r>
              <a:rPr lang="en-US" sz="1249">
                <a:solidFill>
                  <a:srgbClr val="2C3249"/>
                </a:solidFill>
                <a:latin typeface="Martel Sans"/>
                <a:ea typeface="Martel Sans"/>
                <a:cs typeface="Martel Sans"/>
                <a:sym typeface="Martel Sans"/>
              </a:rPr>
              <a:t> Extend the core reporting engine with a dedicated chatbot or a lightweight web interface to facilitate real-time Q&amp;A and immediate data retrieval.</a:t>
            </a:r>
          </a:p>
        </p:txBody>
      </p:sp>
      <p:sp>
        <p:nvSpPr>
          <p:cNvPr id="40" name="TextBox 40"/>
          <p:cNvSpPr txBox="1"/>
          <p:nvPr/>
        </p:nvSpPr>
        <p:spPr>
          <a:xfrm>
            <a:off x="573881" y="10527655"/>
            <a:ext cx="17140238" cy="310009"/>
          </a:xfrm>
          <a:prstGeom prst="rect">
            <a:avLst/>
          </a:prstGeom>
        </p:spPr>
        <p:txBody>
          <a:bodyPr lIns="0" tIns="0" rIns="0" bIns="0" rtlCol="0" anchor="t">
            <a:spAutoFit/>
          </a:bodyPr>
          <a:lstStyle/>
          <a:p>
            <a:pPr algn="l">
              <a:lnSpc>
                <a:spcPts val="2062"/>
              </a:lnSpc>
            </a:pPr>
            <a:r>
              <a:rPr lang="en-US" sz="1249">
                <a:solidFill>
                  <a:srgbClr val="2C3249"/>
                </a:solidFill>
                <a:latin typeface="Martel Sans"/>
                <a:ea typeface="Martel Sans"/>
                <a:cs typeface="Martel Sans"/>
                <a:sym typeface="Martel Sans"/>
              </a:rPr>
              <a:t>Furthermore, the workflow includes smart categorization of news (Trending, Sports, Politics, Movies) and persistent logging of all records in a Google Sheet for auditing and future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509141" y="476547"/>
            <a:ext cx="7820769" cy="492770"/>
          </a:xfrm>
          <a:prstGeom prst="rect">
            <a:avLst/>
          </a:prstGeom>
        </p:spPr>
        <p:txBody>
          <a:bodyPr lIns="0" tIns="0" rIns="0" bIns="0" rtlCol="0" anchor="t">
            <a:spAutoFit/>
          </a:bodyPr>
          <a:lstStyle/>
          <a:p>
            <a:pPr algn="l">
              <a:lnSpc>
                <a:spcPts val="3562"/>
              </a:lnSpc>
            </a:pPr>
            <a:r>
              <a:rPr lang="en-US" sz="2812">
                <a:solidFill>
                  <a:srgbClr val="272D45"/>
                </a:solidFill>
                <a:latin typeface="Arimo"/>
                <a:ea typeface="Arimo"/>
                <a:cs typeface="Arimo"/>
                <a:sym typeface="Arimo"/>
              </a:rPr>
              <a:t>Future Scope: Scaling Intelligence and Interaction</a:t>
            </a:r>
          </a:p>
        </p:txBody>
      </p:sp>
      <p:sp>
        <p:nvSpPr>
          <p:cNvPr id="7" name="TextBox 7"/>
          <p:cNvSpPr txBox="1"/>
          <p:nvPr/>
        </p:nvSpPr>
        <p:spPr>
          <a:xfrm>
            <a:off x="509141" y="1203126"/>
            <a:ext cx="17269718"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The next phase of development focuses on transforming the automated briefing from a broadcast system into a highly personalized and interactive platform, maximizing value for end-users and providing deeper insights.</a:t>
            </a:r>
          </a:p>
        </p:txBody>
      </p:sp>
      <p:grpSp>
        <p:nvGrpSpPr>
          <p:cNvPr id="8" name="Group 8"/>
          <p:cNvGrpSpPr/>
          <p:nvPr/>
        </p:nvGrpSpPr>
        <p:grpSpPr>
          <a:xfrm>
            <a:off x="504379" y="1651844"/>
            <a:ext cx="591442" cy="882551"/>
            <a:chOff x="0" y="0"/>
            <a:chExt cx="788590" cy="1176735"/>
          </a:xfrm>
        </p:grpSpPr>
        <p:sp>
          <p:nvSpPr>
            <p:cNvPr id="9" name="Freeform 9"/>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10" name="Freeform 10"/>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11" name="Freeform 11" descr="preencoded.png"/>
          <p:cNvSpPr/>
          <p:nvPr/>
        </p:nvSpPr>
        <p:spPr>
          <a:xfrm>
            <a:off x="691009" y="1983879"/>
            <a:ext cx="218183" cy="218182"/>
          </a:xfrm>
          <a:custGeom>
            <a:avLst/>
            <a:gdLst/>
            <a:ahLst/>
            <a:cxnLst/>
            <a:rect l="l" t="t" r="r" b="b"/>
            <a:pathLst>
              <a:path w="218183" h="218182">
                <a:moveTo>
                  <a:pt x="0" y="0"/>
                </a:moveTo>
                <a:lnTo>
                  <a:pt x="218182" y="0"/>
                </a:lnTo>
                <a:lnTo>
                  <a:pt x="218182" y="218182"/>
                </a:lnTo>
                <a:lnTo>
                  <a:pt x="0" y="218182"/>
                </a:lnTo>
                <a:lnTo>
                  <a:pt x="0" y="0"/>
                </a:lnTo>
                <a:close/>
              </a:path>
            </a:pathLst>
          </a:custGeom>
          <a:blipFill>
            <a:blip r:embed="rId3">
              <a:extLst>
                <a:ext uri="{96DAC541-7B7A-43D3-8B79-37D633B846F1}">
                  <asvg:svgBlip xmlns:asvg="http://schemas.microsoft.com/office/drawing/2016/SVG/main" r:embed="rId4"/>
                </a:ext>
              </a:extLst>
            </a:blip>
            <a:stretch>
              <a:fillRect t="-6521" b="-6521"/>
            </a:stretch>
          </a:blipFill>
        </p:spPr>
      </p:sp>
      <p:sp>
        <p:nvSpPr>
          <p:cNvPr id="12" name="TextBox 12"/>
          <p:cNvSpPr txBox="1"/>
          <p:nvPr/>
        </p:nvSpPr>
        <p:spPr>
          <a:xfrm>
            <a:off x="1236464" y="1773436"/>
            <a:ext cx="1982241"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Personalized AI Briefings</a:t>
            </a:r>
          </a:p>
        </p:txBody>
      </p:sp>
      <p:sp>
        <p:nvSpPr>
          <p:cNvPr id="13" name="TextBox 13"/>
          <p:cNvSpPr txBox="1"/>
          <p:nvPr/>
        </p:nvSpPr>
        <p:spPr>
          <a:xfrm>
            <a:off x="1236464" y="2059335"/>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Enable users to select topics (e.g., Sports, Politics) so the AI customizes daily updates specifically for their interests.</a:t>
            </a:r>
          </a:p>
        </p:txBody>
      </p:sp>
      <p:grpSp>
        <p:nvGrpSpPr>
          <p:cNvPr id="14" name="Group 14"/>
          <p:cNvGrpSpPr/>
          <p:nvPr/>
        </p:nvGrpSpPr>
        <p:grpSpPr>
          <a:xfrm>
            <a:off x="504379" y="2670274"/>
            <a:ext cx="591442" cy="882551"/>
            <a:chOff x="0" y="0"/>
            <a:chExt cx="788590" cy="1176735"/>
          </a:xfrm>
        </p:grpSpPr>
        <p:sp>
          <p:nvSpPr>
            <p:cNvPr id="15" name="Freeform 15"/>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16" name="Freeform 16"/>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17" name="Freeform 17" descr="preencoded.png"/>
          <p:cNvSpPr/>
          <p:nvPr/>
        </p:nvSpPr>
        <p:spPr>
          <a:xfrm>
            <a:off x="691009" y="3002310"/>
            <a:ext cx="218183" cy="218182"/>
          </a:xfrm>
          <a:custGeom>
            <a:avLst/>
            <a:gdLst/>
            <a:ahLst/>
            <a:cxnLst/>
            <a:rect l="l" t="t" r="r" b="b"/>
            <a:pathLst>
              <a:path w="218183" h="218182">
                <a:moveTo>
                  <a:pt x="0" y="0"/>
                </a:moveTo>
                <a:lnTo>
                  <a:pt x="218182" y="0"/>
                </a:lnTo>
                <a:lnTo>
                  <a:pt x="218182" y="218182"/>
                </a:lnTo>
                <a:lnTo>
                  <a:pt x="0" y="218182"/>
                </a:lnTo>
                <a:lnTo>
                  <a:pt x="0" y="0"/>
                </a:lnTo>
                <a:close/>
              </a:path>
            </a:pathLst>
          </a:custGeom>
          <a:blipFill>
            <a:blip r:embed="rId5">
              <a:extLst>
                <a:ext uri="{96DAC541-7B7A-43D3-8B79-37D633B846F1}">
                  <asvg:svgBlip xmlns:asvg="http://schemas.microsoft.com/office/drawing/2016/SVG/main" r:embed="rId6"/>
                </a:ext>
              </a:extLst>
            </a:blip>
            <a:stretch>
              <a:fillRect l="-2173" r="-2173"/>
            </a:stretch>
          </a:blipFill>
        </p:spPr>
      </p:sp>
      <p:sp>
        <p:nvSpPr>
          <p:cNvPr id="18" name="TextBox 18"/>
          <p:cNvSpPr txBox="1"/>
          <p:nvPr/>
        </p:nvSpPr>
        <p:spPr>
          <a:xfrm>
            <a:off x="1236464" y="2791866"/>
            <a:ext cx="1818680"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Voice-Based Briefings</a:t>
            </a:r>
          </a:p>
        </p:txBody>
      </p:sp>
      <p:sp>
        <p:nvSpPr>
          <p:cNvPr id="19" name="TextBox 19"/>
          <p:cNvSpPr txBox="1"/>
          <p:nvPr/>
        </p:nvSpPr>
        <p:spPr>
          <a:xfrm>
            <a:off x="1236464" y="3077766"/>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Integrate text-to-speech capabilities to deliver audio summaries, making the system hands-free and more accessible.</a:t>
            </a:r>
          </a:p>
        </p:txBody>
      </p:sp>
      <p:grpSp>
        <p:nvGrpSpPr>
          <p:cNvPr id="20" name="Group 20"/>
          <p:cNvGrpSpPr/>
          <p:nvPr/>
        </p:nvGrpSpPr>
        <p:grpSpPr>
          <a:xfrm>
            <a:off x="504379" y="3688705"/>
            <a:ext cx="591442" cy="882551"/>
            <a:chOff x="0" y="0"/>
            <a:chExt cx="788590" cy="1176735"/>
          </a:xfrm>
        </p:grpSpPr>
        <p:sp>
          <p:nvSpPr>
            <p:cNvPr id="21" name="Freeform 21"/>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22" name="Freeform 22"/>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23" name="Freeform 23" descr="preencoded.png"/>
          <p:cNvSpPr/>
          <p:nvPr/>
        </p:nvSpPr>
        <p:spPr>
          <a:xfrm>
            <a:off x="691009" y="4020740"/>
            <a:ext cx="218183" cy="218182"/>
          </a:xfrm>
          <a:custGeom>
            <a:avLst/>
            <a:gdLst/>
            <a:ahLst/>
            <a:cxnLst/>
            <a:rect l="l" t="t" r="r" b="b"/>
            <a:pathLst>
              <a:path w="218183" h="218182">
                <a:moveTo>
                  <a:pt x="0" y="0"/>
                </a:moveTo>
                <a:lnTo>
                  <a:pt x="218182" y="0"/>
                </a:lnTo>
                <a:lnTo>
                  <a:pt x="218182" y="218182"/>
                </a:lnTo>
                <a:lnTo>
                  <a:pt x="0" y="2181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p:cNvSpPr txBox="1"/>
          <p:nvPr/>
        </p:nvSpPr>
        <p:spPr>
          <a:xfrm>
            <a:off x="1236464" y="3810297"/>
            <a:ext cx="2172444"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Web Dashboard Integration</a:t>
            </a:r>
          </a:p>
        </p:txBody>
      </p:sp>
      <p:sp>
        <p:nvSpPr>
          <p:cNvPr id="25" name="TextBox 25"/>
          <p:cNvSpPr txBox="1"/>
          <p:nvPr/>
        </p:nvSpPr>
        <p:spPr>
          <a:xfrm>
            <a:off x="1236464" y="4096196"/>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Develop a dedicated dashboard to display live news, weather, and logged data from Google Sheets, offering visual analytics and real-time monitoring.</a:t>
            </a:r>
          </a:p>
        </p:txBody>
      </p:sp>
      <p:grpSp>
        <p:nvGrpSpPr>
          <p:cNvPr id="26" name="Group 26"/>
          <p:cNvGrpSpPr/>
          <p:nvPr/>
        </p:nvGrpSpPr>
        <p:grpSpPr>
          <a:xfrm>
            <a:off x="504379" y="4707136"/>
            <a:ext cx="591442" cy="882551"/>
            <a:chOff x="0" y="0"/>
            <a:chExt cx="788590" cy="1176735"/>
          </a:xfrm>
        </p:grpSpPr>
        <p:sp>
          <p:nvSpPr>
            <p:cNvPr id="27" name="Freeform 27"/>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28" name="Freeform 28"/>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29" name="Freeform 29" descr="preencoded.png"/>
          <p:cNvSpPr/>
          <p:nvPr/>
        </p:nvSpPr>
        <p:spPr>
          <a:xfrm>
            <a:off x="691009" y="5039171"/>
            <a:ext cx="218183" cy="218183"/>
          </a:xfrm>
          <a:custGeom>
            <a:avLst/>
            <a:gdLst/>
            <a:ahLst/>
            <a:cxnLst/>
            <a:rect l="l" t="t" r="r" b="b"/>
            <a:pathLst>
              <a:path w="218183" h="218183">
                <a:moveTo>
                  <a:pt x="0" y="0"/>
                </a:moveTo>
                <a:lnTo>
                  <a:pt x="218182" y="0"/>
                </a:lnTo>
                <a:lnTo>
                  <a:pt x="218182" y="218183"/>
                </a:lnTo>
                <a:lnTo>
                  <a:pt x="0" y="218183"/>
                </a:lnTo>
                <a:lnTo>
                  <a:pt x="0" y="0"/>
                </a:lnTo>
                <a:close/>
              </a:path>
            </a:pathLst>
          </a:custGeom>
          <a:blipFill>
            <a:blip r:embed="rId9">
              <a:extLst>
                <a:ext uri="{96DAC541-7B7A-43D3-8B79-37D633B846F1}">
                  <asvg:svgBlip xmlns:asvg="http://schemas.microsoft.com/office/drawing/2016/SVG/main" r:embed="rId10"/>
                </a:ext>
              </a:extLst>
            </a:blip>
            <a:stretch>
              <a:fillRect t="-2173" b="-2173"/>
            </a:stretch>
          </a:blipFill>
        </p:spPr>
      </p:sp>
      <p:sp>
        <p:nvSpPr>
          <p:cNvPr id="30" name="TextBox 30"/>
          <p:cNvSpPr txBox="1"/>
          <p:nvPr/>
        </p:nvSpPr>
        <p:spPr>
          <a:xfrm>
            <a:off x="1236464" y="4828729"/>
            <a:ext cx="2192239"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Sentiment &amp; Trend Analysis</a:t>
            </a:r>
          </a:p>
        </p:txBody>
      </p:sp>
      <p:sp>
        <p:nvSpPr>
          <p:cNvPr id="31" name="TextBox 31"/>
          <p:cNvSpPr txBox="1"/>
          <p:nvPr/>
        </p:nvSpPr>
        <p:spPr>
          <a:xfrm>
            <a:off x="1236464" y="5114627"/>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Implement advanced models to analyze the mood and frequency of topics over time, identifying emerging trends and audience interests.</a:t>
            </a:r>
          </a:p>
        </p:txBody>
      </p:sp>
      <p:grpSp>
        <p:nvGrpSpPr>
          <p:cNvPr id="32" name="Group 32"/>
          <p:cNvGrpSpPr/>
          <p:nvPr/>
        </p:nvGrpSpPr>
        <p:grpSpPr>
          <a:xfrm>
            <a:off x="504379" y="5725566"/>
            <a:ext cx="591442" cy="882551"/>
            <a:chOff x="0" y="0"/>
            <a:chExt cx="788590" cy="1176735"/>
          </a:xfrm>
        </p:grpSpPr>
        <p:sp>
          <p:nvSpPr>
            <p:cNvPr id="33" name="Freeform 33"/>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34" name="Freeform 34"/>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35" name="Freeform 35" descr="preencoded.png"/>
          <p:cNvSpPr/>
          <p:nvPr/>
        </p:nvSpPr>
        <p:spPr>
          <a:xfrm>
            <a:off x="691009" y="6057602"/>
            <a:ext cx="218183" cy="218183"/>
          </a:xfrm>
          <a:custGeom>
            <a:avLst/>
            <a:gdLst/>
            <a:ahLst/>
            <a:cxnLst/>
            <a:rect l="l" t="t" r="r" b="b"/>
            <a:pathLst>
              <a:path w="218183" h="218183">
                <a:moveTo>
                  <a:pt x="0" y="0"/>
                </a:moveTo>
                <a:lnTo>
                  <a:pt x="218182" y="0"/>
                </a:lnTo>
                <a:lnTo>
                  <a:pt x="218182" y="218183"/>
                </a:lnTo>
                <a:lnTo>
                  <a:pt x="0" y="218183"/>
                </a:lnTo>
                <a:lnTo>
                  <a:pt x="0" y="0"/>
                </a:lnTo>
                <a:close/>
              </a:path>
            </a:pathLst>
          </a:custGeom>
          <a:blipFill>
            <a:blip r:embed="rId11">
              <a:extLst>
                <a:ext uri="{96DAC541-7B7A-43D3-8B79-37D633B846F1}">
                  <asvg:svgBlip xmlns:asvg="http://schemas.microsoft.com/office/drawing/2016/SVG/main" r:embed="rId12"/>
                </a:ext>
              </a:extLst>
            </a:blip>
            <a:stretch>
              <a:fillRect l="-4347" r="-4347"/>
            </a:stretch>
          </a:blipFill>
        </p:spPr>
      </p:sp>
      <p:sp>
        <p:nvSpPr>
          <p:cNvPr id="36" name="TextBox 36"/>
          <p:cNvSpPr txBox="1"/>
          <p:nvPr/>
        </p:nvSpPr>
        <p:spPr>
          <a:xfrm>
            <a:off x="1236464" y="5847160"/>
            <a:ext cx="1942654"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Chat Interface Extension</a:t>
            </a:r>
          </a:p>
        </p:txBody>
      </p:sp>
      <p:sp>
        <p:nvSpPr>
          <p:cNvPr id="37" name="TextBox 37"/>
          <p:cNvSpPr txBox="1"/>
          <p:nvPr/>
        </p:nvSpPr>
        <p:spPr>
          <a:xfrm>
            <a:off x="1236464" y="6133059"/>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Allow users to query the AI directly via popular chat platforms (Telegram/WhatsApp) for instant responses to data requests.</a:t>
            </a:r>
          </a:p>
        </p:txBody>
      </p:sp>
      <p:grpSp>
        <p:nvGrpSpPr>
          <p:cNvPr id="38" name="Group 38"/>
          <p:cNvGrpSpPr/>
          <p:nvPr/>
        </p:nvGrpSpPr>
        <p:grpSpPr>
          <a:xfrm>
            <a:off x="504379" y="6743997"/>
            <a:ext cx="591442" cy="882551"/>
            <a:chOff x="0" y="0"/>
            <a:chExt cx="788590" cy="1176735"/>
          </a:xfrm>
        </p:grpSpPr>
        <p:sp>
          <p:nvSpPr>
            <p:cNvPr id="39" name="Freeform 39"/>
            <p:cNvSpPr/>
            <p:nvPr/>
          </p:nvSpPr>
          <p:spPr>
            <a:xfrm>
              <a:off x="6350" y="6350"/>
              <a:ext cx="775843" cy="1163955"/>
            </a:xfrm>
            <a:custGeom>
              <a:avLst/>
              <a:gdLst/>
              <a:ahLst/>
              <a:cxnLst/>
              <a:rect l="l" t="t" r="r" b="b"/>
              <a:pathLst>
                <a:path w="775843" h="1163955">
                  <a:moveTo>
                    <a:pt x="0" y="390017"/>
                  </a:moveTo>
                  <a:cubicBezTo>
                    <a:pt x="0" y="174625"/>
                    <a:pt x="173736" y="0"/>
                    <a:pt x="387985" y="0"/>
                  </a:cubicBezTo>
                  <a:cubicBezTo>
                    <a:pt x="602234" y="0"/>
                    <a:pt x="775843" y="174625"/>
                    <a:pt x="775843" y="390017"/>
                  </a:cubicBezTo>
                  <a:lnTo>
                    <a:pt x="775843" y="773938"/>
                  </a:lnTo>
                  <a:cubicBezTo>
                    <a:pt x="775843" y="989330"/>
                    <a:pt x="602107" y="1163955"/>
                    <a:pt x="387858" y="1163955"/>
                  </a:cubicBezTo>
                  <a:cubicBezTo>
                    <a:pt x="173609" y="1163955"/>
                    <a:pt x="0" y="989457"/>
                    <a:pt x="0" y="773938"/>
                  </a:cubicBezTo>
                  <a:close/>
                </a:path>
              </a:pathLst>
            </a:custGeom>
            <a:solidFill>
              <a:srgbClr val="DFECE9"/>
            </a:solidFill>
          </p:spPr>
        </p:sp>
        <p:sp>
          <p:nvSpPr>
            <p:cNvPr id="40" name="Freeform 40"/>
            <p:cNvSpPr/>
            <p:nvPr/>
          </p:nvSpPr>
          <p:spPr>
            <a:xfrm>
              <a:off x="0" y="0"/>
              <a:ext cx="788543" cy="1176782"/>
            </a:xfrm>
            <a:custGeom>
              <a:avLst/>
              <a:gdLst/>
              <a:ahLst/>
              <a:cxnLst/>
              <a:rect l="l" t="t" r="r" b="b"/>
              <a:pathLst>
                <a:path w="788543" h="1176782">
                  <a:moveTo>
                    <a:pt x="0" y="396367"/>
                  </a:moveTo>
                  <a:cubicBezTo>
                    <a:pt x="0" y="177546"/>
                    <a:pt x="176530" y="0"/>
                    <a:pt x="394335" y="0"/>
                  </a:cubicBezTo>
                  <a:cubicBezTo>
                    <a:pt x="396240" y="0"/>
                    <a:pt x="398145" y="889"/>
                    <a:pt x="399288" y="2413"/>
                  </a:cubicBezTo>
                  <a:lnTo>
                    <a:pt x="394335" y="6350"/>
                  </a:lnTo>
                  <a:lnTo>
                    <a:pt x="394335" y="0"/>
                  </a:lnTo>
                  <a:lnTo>
                    <a:pt x="394335" y="6350"/>
                  </a:lnTo>
                  <a:lnTo>
                    <a:pt x="394335" y="0"/>
                  </a:lnTo>
                  <a:cubicBezTo>
                    <a:pt x="612140" y="0"/>
                    <a:pt x="788543" y="177546"/>
                    <a:pt x="788543" y="396367"/>
                  </a:cubicBezTo>
                  <a:lnTo>
                    <a:pt x="788543" y="780288"/>
                  </a:lnTo>
                  <a:lnTo>
                    <a:pt x="782193" y="780288"/>
                  </a:lnTo>
                  <a:lnTo>
                    <a:pt x="788543" y="780288"/>
                  </a:lnTo>
                  <a:cubicBezTo>
                    <a:pt x="788543" y="999236"/>
                    <a:pt x="612013" y="1176655"/>
                    <a:pt x="394208" y="1176655"/>
                  </a:cubicBezTo>
                  <a:lnTo>
                    <a:pt x="394208" y="1170305"/>
                  </a:lnTo>
                  <a:lnTo>
                    <a:pt x="394208" y="1176655"/>
                  </a:lnTo>
                  <a:cubicBezTo>
                    <a:pt x="176530" y="1176782"/>
                    <a:pt x="0" y="999236"/>
                    <a:pt x="0" y="780288"/>
                  </a:cubicBezTo>
                  <a:lnTo>
                    <a:pt x="0" y="396367"/>
                  </a:lnTo>
                  <a:lnTo>
                    <a:pt x="6350" y="396367"/>
                  </a:lnTo>
                  <a:lnTo>
                    <a:pt x="0" y="396367"/>
                  </a:lnTo>
                  <a:moveTo>
                    <a:pt x="12700" y="396367"/>
                  </a:moveTo>
                  <a:lnTo>
                    <a:pt x="12700" y="780288"/>
                  </a:lnTo>
                  <a:lnTo>
                    <a:pt x="6350" y="780288"/>
                  </a:lnTo>
                  <a:lnTo>
                    <a:pt x="12700" y="780288"/>
                  </a:lnTo>
                  <a:cubicBezTo>
                    <a:pt x="12700" y="992251"/>
                    <a:pt x="183515" y="1164082"/>
                    <a:pt x="394335" y="1164082"/>
                  </a:cubicBezTo>
                  <a:cubicBezTo>
                    <a:pt x="605155" y="1164082"/>
                    <a:pt x="775843" y="992251"/>
                    <a:pt x="775843" y="780288"/>
                  </a:cubicBezTo>
                  <a:lnTo>
                    <a:pt x="775843" y="396367"/>
                  </a:lnTo>
                  <a:lnTo>
                    <a:pt x="782193" y="396367"/>
                  </a:lnTo>
                  <a:lnTo>
                    <a:pt x="775843" y="396367"/>
                  </a:lnTo>
                  <a:cubicBezTo>
                    <a:pt x="775843" y="184404"/>
                    <a:pt x="605028" y="12700"/>
                    <a:pt x="394335" y="12700"/>
                  </a:cubicBezTo>
                  <a:cubicBezTo>
                    <a:pt x="392430" y="12700"/>
                    <a:pt x="390525" y="11811"/>
                    <a:pt x="389382" y="10287"/>
                  </a:cubicBezTo>
                  <a:lnTo>
                    <a:pt x="394335" y="6350"/>
                  </a:lnTo>
                  <a:lnTo>
                    <a:pt x="394335" y="12700"/>
                  </a:lnTo>
                  <a:cubicBezTo>
                    <a:pt x="183515" y="12700"/>
                    <a:pt x="12700" y="184404"/>
                    <a:pt x="12700" y="396367"/>
                  </a:cubicBezTo>
                  <a:close/>
                </a:path>
              </a:pathLst>
            </a:custGeom>
            <a:solidFill>
              <a:srgbClr val="C5D2CF"/>
            </a:solidFill>
          </p:spPr>
        </p:sp>
      </p:grpSp>
      <p:sp>
        <p:nvSpPr>
          <p:cNvPr id="41" name="Freeform 41" descr="preencoded.png"/>
          <p:cNvSpPr/>
          <p:nvPr/>
        </p:nvSpPr>
        <p:spPr>
          <a:xfrm>
            <a:off x="691009" y="7076034"/>
            <a:ext cx="218183" cy="218182"/>
          </a:xfrm>
          <a:custGeom>
            <a:avLst/>
            <a:gdLst/>
            <a:ahLst/>
            <a:cxnLst/>
            <a:rect l="l" t="t" r="r" b="b"/>
            <a:pathLst>
              <a:path w="218183" h="218182">
                <a:moveTo>
                  <a:pt x="0" y="0"/>
                </a:moveTo>
                <a:lnTo>
                  <a:pt x="218182" y="0"/>
                </a:lnTo>
                <a:lnTo>
                  <a:pt x="218182" y="218182"/>
                </a:lnTo>
                <a:lnTo>
                  <a:pt x="0" y="218182"/>
                </a:lnTo>
                <a:lnTo>
                  <a:pt x="0" y="0"/>
                </a:lnTo>
                <a:close/>
              </a:path>
            </a:pathLst>
          </a:custGeom>
          <a:blipFill>
            <a:blip r:embed="rId13">
              <a:extLst>
                <a:ext uri="{96DAC541-7B7A-43D3-8B79-37D633B846F1}">
                  <asvg:svgBlip xmlns:asvg="http://schemas.microsoft.com/office/drawing/2016/SVG/main" r:embed="rId14"/>
                </a:ext>
              </a:extLst>
            </a:blip>
            <a:stretch>
              <a:fillRect t="-2173" b="-2173"/>
            </a:stretch>
          </a:blipFill>
        </p:spPr>
      </p:sp>
      <p:sp>
        <p:nvSpPr>
          <p:cNvPr id="42" name="TextBox 42"/>
          <p:cNvSpPr txBox="1"/>
          <p:nvPr/>
        </p:nvSpPr>
        <p:spPr>
          <a:xfrm>
            <a:off x="1236464" y="6865590"/>
            <a:ext cx="2289274" cy="255835"/>
          </a:xfrm>
          <a:prstGeom prst="rect">
            <a:avLst/>
          </a:prstGeom>
        </p:spPr>
        <p:txBody>
          <a:bodyPr lIns="0" tIns="0" rIns="0" bIns="0" rtlCol="0" anchor="t">
            <a:spAutoFit/>
          </a:bodyPr>
          <a:lstStyle/>
          <a:p>
            <a:pPr algn="l">
              <a:lnSpc>
                <a:spcPts val="1750"/>
              </a:lnSpc>
            </a:pPr>
            <a:r>
              <a:rPr lang="en-US" sz="1375">
                <a:solidFill>
                  <a:srgbClr val="2C3249"/>
                </a:solidFill>
                <a:latin typeface="Arimo"/>
                <a:ea typeface="Arimo"/>
                <a:cs typeface="Arimo"/>
                <a:sym typeface="Arimo"/>
              </a:rPr>
              <a:t>Enhanced Logging &amp; Insights</a:t>
            </a:r>
          </a:p>
        </p:txBody>
      </p:sp>
      <p:sp>
        <p:nvSpPr>
          <p:cNvPr id="43" name="TextBox 43"/>
          <p:cNvSpPr txBox="1"/>
          <p:nvPr/>
        </p:nvSpPr>
        <p:spPr>
          <a:xfrm>
            <a:off x="1236464" y="7151489"/>
            <a:ext cx="16542395" cy="289917"/>
          </a:xfrm>
          <a:prstGeom prst="rect">
            <a:avLst/>
          </a:prstGeom>
        </p:spPr>
        <p:txBody>
          <a:bodyPr lIns="0" tIns="0" rIns="0" bIns="0" rtlCol="0" anchor="t">
            <a:spAutoFit/>
          </a:bodyPr>
          <a:lstStyle/>
          <a:p>
            <a:pPr algn="l">
              <a:lnSpc>
                <a:spcPts val="1812"/>
              </a:lnSpc>
            </a:pPr>
            <a:r>
              <a:rPr lang="en-US" sz="1124">
                <a:solidFill>
                  <a:srgbClr val="2C3249"/>
                </a:solidFill>
                <a:latin typeface="Martel Sans"/>
                <a:ea typeface="Martel Sans"/>
                <a:cs typeface="Martel Sans"/>
                <a:sym typeface="Martel Sans"/>
              </a:rPr>
              <a:t>Automatically convert the raw Google Sheets log data into actionable visual charts and reports, helping track daily patterns and engagement metrics.</a:t>
            </a:r>
          </a:p>
        </p:txBody>
      </p:sp>
      <p:grpSp>
        <p:nvGrpSpPr>
          <p:cNvPr id="44" name="Group 44"/>
          <p:cNvGrpSpPr>
            <a:grpSpLocks noChangeAspect="1"/>
          </p:cNvGrpSpPr>
          <p:nvPr/>
        </p:nvGrpSpPr>
        <p:grpSpPr>
          <a:xfrm>
            <a:off x="518666" y="7883575"/>
            <a:ext cx="5672584" cy="1746051"/>
            <a:chOff x="0" y="0"/>
            <a:chExt cx="7563445" cy="2328068"/>
          </a:xfrm>
        </p:grpSpPr>
        <p:sp>
          <p:nvSpPr>
            <p:cNvPr id="45" name="Freeform 45" descr="preencoded.png"/>
            <p:cNvSpPr/>
            <p:nvPr/>
          </p:nvSpPr>
          <p:spPr>
            <a:xfrm>
              <a:off x="0" y="0"/>
              <a:ext cx="7563485" cy="2328037"/>
            </a:xfrm>
            <a:custGeom>
              <a:avLst/>
              <a:gdLst/>
              <a:ahLst/>
              <a:cxnLst/>
              <a:rect l="l" t="t" r="r" b="b"/>
              <a:pathLst>
                <a:path w="7563485" h="2328037">
                  <a:moveTo>
                    <a:pt x="0" y="0"/>
                  </a:moveTo>
                  <a:lnTo>
                    <a:pt x="7563485" y="0"/>
                  </a:lnTo>
                  <a:lnTo>
                    <a:pt x="7563485" y="2328037"/>
                  </a:lnTo>
                  <a:lnTo>
                    <a:pt x="0" y="2328037"/>
                  </a:lnTo>
                  <a:lnTo>
                    <a:pt x="0" y="0"/>
                  </a:lnTo>
                  <a:close/>
                </a:path>
              </a:pathLst>
            </a:custGeom>
            <a:blipFill>
              <a:blip r:embed="rId15"/>
              <a:stretch>
                <a:fillRect l="-123" r="-122" b="-1"/>
              </a:stretch>
            </a:blipFill>
          </p:spPr>
        </p:sp>
      </p:grpSp>
      <p:grpSp>
        <p:nvGrpSpPr>
          <p:cNvPr id="46" name="Group 46"/>
          <p:cNvGrpSpPr>
            <a:grpSpLocks noChangeAspect="1"/>
          </p:cNvGrpSpPr>
          <p:nvPr/>
        </p:nvGrpSpPr>
        <p:grpSpPr>
          <a:xfrm>
            <a:off x="6307634" y="7883575"/>
            <a:ext cx="5672584" cy="1746051"/>
            <a:chOff x="0" y="0"/>
            <a:chExt cx="7563445" cy="2328068"/>
          </a:xfrm>
        </p:grpSpPr>
        <p:sp>
          <p:nvSpPr>
            <p:cNvPr id="47" name="Freeform 47" descr="preencoded.png"/>
            <p:cNvSpPr/>
            <p:nvPr/>
          </p:nvSpPr>
          <p:spPr>
            <a:xfrm>
              <a:off x="0" y="0"/>
              <a:ext cx="7563485" cy="2328037"/>
            </a:xfrm>
            <a:custGeom>
              <a:avLst/>
              <a:gdLst/>
              <a:ahLst/>
              <a:cxnLst/>
              <a:rect l="l" t="t" r="r" b="b"/>
              <a:pathLst>
                <a:path w="7563485" h="2328037">
                  <a:moveTo>
                    <a:pt x="0" y="0"/>
                  </a:moveTo>
                  <a:lnTo>
                    <a:pt x="7563485" y="0"/>
                  </a:lnTo>
                  <a:lnTo>
                    <a:pt x="7563485" y="2328037"/>
                  </a:lnTo>
                  <a:lnTo>
                    <a:pt x="0" y="2328037"/>
                  </a:lnTo>
                  <a:lnTo>
                    <a:pt x="0" y="0"/>
                  </a:lnTo>
                  <a:close/>
                </a:path>
              </a:pathLst>
            </a:custGeom>
            <a:blipFill>
              <a:blip r:embed="rId16"/>
              <a:stretch>
                <a:fillRect l="-123" r="-122" b="-1"/>
              </a:stretch>
            </a:blipFill>
          </p:spPr>
        </p:sp>
      </p:grpSp>
      <p:grpSp>
        <p:nvGrpSpPr>
          <p:cNvPr id="48" name="Group 48"/>
          <p:cNvGrpSpPr>
            <a:grpSpLocks noChangeAspect="1"/>
          </p:cNvGrpSpPr>
          <p:nvPr/>
        </p:nvGrpSpPr>
        <p:grpSpPr>
          <a:xfrm>
            <a:off x="12096601" y="7883575"/>
            <a:ext cx="5672584" cy="1746051"/>
            <a:chOff x="0" y="0"/>
            <a:chExt cx="7563445" cy="2328068"/>
          </a:xfrm>
        </p:grpSpPr>
        <p:sp>
          <p:nvSpPr>
            <p:cNvPr id="49" name="Freeform 49" descr="preencoded.png"/>
            <p:cNvSpPr/>
            <p:nvPr/>
          </p:nvSpPr>
          <p:spPr>
            <a:xfrm>
              <a:off x="0" y="0"/>
              <a:ext cx="7563485" cy="2328037"/>
            </a:xfrm>
            <a:custGeom>
              <a:avLst/>
              <a:gdLst/>
              <a:ahLst/>
              <a:cxnLst/>
              <a:rect l="l" t="t" r="r" b="b"/>
              <a:pathLst>
                <a:path w="7563485" h="2328037">
                  <a:moveTo>
                    <a:pt x="0" y="0"/>
                  </a:moveTo>
                  <a:lnTo>
                    <a:pt x="7563485" y="0"/>
                  </a:lnTo>
                  <a:lnTo>
                    <a:pt x="7563485" y="2328037"/>
                  </a:lnTo>
                  <a:lnTo>
                    <a:pt x="0" y="2328037"/>
                  </a:lnTo>
                  <a:lnTo>
                    <a:pt x="0" y="0"/>
                  </a:lnTo>
                  <a:close/>
                </a:path>
              </a:pathLst>
            </a:custGeom>
            <a:blipFill>
              <a:blip r:embed="rId17"/>
              <a:stretch>
                <a:fillRect l="-123" r="-122" b="-1"/>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0" y="0"/>
            <a:ext cx="18288000" cy="3544044"/>
            <a:chOff x="0" y="0"/>
            <a:chExt cx="24384000" cy="4725392"/>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3"/>
              <a:stretch>
                <a:fillRect l="-10" r="-10"/>
              </a:stretch>
            </a:blipFill>
          </p:spPr>
        </p:sp>
      </p:grpSp>
      <p:sp>
        <p:nvSpPr>
          <p:cNvPr id="8" name="TextBox 8"/>
          <p:cNvSpPr txBox="1"/>
          <p:nvPr/>
        </p:nvSpPr>
        <p:spPr>
          <a:xfrm>
            <a:off x="992238" y="4889748"/>
            <a:ext cx="9344471"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The Foundation: Docker &amp; n8n</a:t>
            </a:r>
          </a:p>
        </p:txBody>
      </p:sp>
      <p:sp>
        <p:nvSpPr>
          <p:cNvPr id="9" name="TextBox 9"/>
          <p:cNvSpPr txBox="1"/>
          <p:nvPr/>
        </p:nvSpPr>
        <p:spPr>
          <a:xfrm>
            <a:off x="992238" y="6503491"/>
            <a:ext cx="3544044" cy="481012"/>
          </a:xfrm>
          <a:prstGeom prst="rect">
            <a:avLst/>
          </a:prstGeom>
        </p:spPr>
        <p:txBody>
          <a:bodyPr lIns="0" tIns="0" rIns="0" bIns="0" rtlCol="0" anchor="t">
            <a:spAutoFit/>
          </a:bodyPr>
          <a:lstStyle/>
          <a:p>
            <a:pPr algn="l">
              <a:lnSpc>
                <a:spcPts val="3437"/>
              </a:lnSpc>
            </a:pPr>
            <a:r>
              <a:rPr lang="en-US" sz="2750">
                <a:solidFill>
                  <a:srgbClr val="272D45"/>
                </a:solidFill>
                <a:latin typeface="Arimo"/>
                <a:ea typeface="Arimo"/>
                <a:cs typeface="Arimo"/>
                <a:sym typeface="Arimo"/>
              </a:rPr>
              <a:t>Docker Desktop</a:t>
            </a:r>
          </a:p>
        </p:txBody>
      </p:sp>
      <p:sp>
        <p:nvSpPr>
          <p:cNvPr id="10" name="TextBox 10"/>
          <p:cNvSpPr txBox="1"/>
          <p:nvPr/>
        </p:nvSpPr>
        <p:spPr>
          <a:xfrm>
            <a:off x="992238" y="7182296"/>
            <a:ext cx="7805886"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Provides the container runtime environment for running applications in isolated, portable containers.</a:t>
            </a:r>
          </a:p>
        </p:txBody>
      </p:sp>
      <p:sp>
        <p:nvSpPr>
          <p:cNvPr id="11" name="TextBox 11"/>
          <p:cNvSpPr txBox="1"/>
          <p:nvPr/>
        </p:nvSpPr>
        <p:spPr>
          <a:xfrm>
            <a:off x="9499401" y="6503491"/>
            <a:ext cx="3544044" cy="481012"/>
          </a:xfrm>
          <a:prstGeom prst="rect">
            <a:avLst/>
          </a:prstGeom>
        </p:spPr>
        <p:txBody>
          <a:bodyPr lIns="0" tIns="0" rIns="0" bIns="0" rtlCol="0" anchor="t">
            <a:spAutoFit/>
          </a:bodyPr>
          <a:lstStyle/>
          <a:p>
            <a:pPr algn="l">
              <a:lnSpc>
                <a:spcPts val="3437"/>
              </a:lnSpc>
            </a:pPr>
            <a:r>
              <a:rPr lang="en-US" sz="2750">
                <a:solidFill>
                  <a:srgbClr val="272D45"/>
                </a:solidFill>
                <a:latin typeface="Arimo"/>
                <a:ea typeface="Arimo"/>
                <a:cs typeface="Arimo"/>
                <a:sym typeface="Arimo"/>
              </a:rPr>
              <a:t>n8n Workflow Engine</a:t>
            </a:r>
          </a:p>
        </p:txBody>
      </p:sp>
      <p:sp>
        <p:nvSpPr>
          <p:cNvPr id="12" name="TextBox 12"/>
          <p:cNvSpPr txBox="1"/>
          <p:nvPr/>
        </p:nvSpPr>
        <p:spPr>
          <a:xfrm>
            <a:off x="9499401" y="7182296"/>
            <a:ext cx="7805886" cy="1446610"/>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Open-source automation tool that connects apps, services, and databases without complex coding. Similar to Zapier but with greater flexibility and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3307259"/>
            <a:ext cx="9445526" cy="1829097"/>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Workflow Trigger: Scheduled Automation</a:t>
            </a:r>
          </a:p>
        </p:txBody>
      </p:sp>
      <p:sp>
        <p:nvSpPr>
          <p:cNvPr id="11" name="TextBox 11"/>
          <p:cNvSpPr txBox="1"/>
          <p:nvPr/>
        </p:nvSpPr>
        <p:spPr>
          <a:xfrm>
            <a:off x="992238" y="5475834"/>
            <a:ext cx="9445526" cy="1446610"/>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The workflow begins with a scheduled trigger that automatically initiates the process at predefined intervals—daily, hourly, or custom schedules—ensuring consistent, hands-free execution.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92238" y="1204466"/>
            <a:ext cx="12063115"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The AI Agent: Multi-Source Intelligence</a:t>
            </a:r>
          </a:p>
        </p:txBody>
      </p:sp>
      <p:grpSp>
        <p:nvGrpSpPr>
          <p:cNvPr id="7" name="Group 7"/>
          <p:cNvGrpSpPr/>
          <p:nvPr/>
        </p:nvGrpSpPr>
        <p:grpSpPr>
          <a:xfrm>
            <a:off x="987475" y="2709862"/>
            <a:ext cx="5254973" cy="3249960"/>
            <a:chOff x="0" y="0"/>
            <a:chExt cx="7006630" cy="4333280"/>
          </a:xfrm>
        </p:grpSpPr>
        <p:sp>
          <p:nvSpPr>
            <p:cNvPr id="8" name="Freeform 8"/>
            <p:cNvSpPr/>
            <p:nvPr/>
          </p:nvSpPr>
          <p:spPr>
            <a:xfrm>
              <a:off x="6350" y="6350"/>
              <a:ext cx="6993890" cy="4320540"/>
            </a:xfrm>
            <a:custGeom>
              <a:avLst/>
              <a:gdLst/>
              <a:ahLst/>
              <a:cxnLst/>
              <a:rect l="l" t="t" r="r" b="b"/>
              <a:pathLst>
                <a:path w="6993890" h="4320540">
                  <a:moveTo>
                    <a:pt x="0" y="158750"/>
                  </a:moveTo>
                  <a:cubicBezTo>
                    <a:pt x="0" y="71120"/>
                    <a:pt x="71120" y="0"/>
                    <a:pt x="159004" y="0"/>
                  </a:cubicBezTo>
                  <a:lnTo>
                    <a:pt x="6835013" y="0"/>
                  </a:lnTo>
                  <a:cubicBezTo>
                    <a:pt x="6922770" y="0"/>
                    <a:pt x="6993890" y="71120"/>
                    <a:pt x="6993890" y="158750"/>
                  </a:cubicBezTo>
                  <a:lnTo>
                    <a:pt x="6993890" y="4161790"/>
                  </a:lnTo>
                  <a:cubicBezTo>
                    <a:pt x="6993890" y="4249420"/>
                    <a:pt x="6922770" y="4320540"/>
                    <a:pt x="6834886" y="4320540"/>
                  </a:cubicBezTo>
                  <a:lnTo>
                    <a:pt x="159004" y="4320540"/>
                  </a:lnTo>
                  <a:cubicBezTo>
                    <a:pt x="71120" y="4320540"/>
                    <a:pt x="0" y="4249547"/>
                    <a:pt x="0" y="4161790"/>
                  </a:cubicBezTo>
                  <a:close/>
                </a:path>
              </a:pathLst>
            </a:custGeom>
            <a:solidFill>
              <a:srgbClr val="DFECE9"/>
            </a:solidFill>
          </p:spPr>
        </p:sp>
        <p:sp>
          <p:nvSpPr>
            <p:cNvPr id="9" name="Freeform 9"/>
            <p:cNvSpPr/>
            <p:nvPr/>
          </p:nvSpPr>
          <p:spPr>
            <a:xfrm>
              <a:off x="0" y="0"/>
              <a:ext cx="7006717" cy="4333240"/>
            </a:xfrm>
            <a:custGeom>
              <a:avLst/>
              <a:gdLst/>
              <a:ahLst/>
              <a:cxnLst/>
              <a:rect l="l" t="t" r="r" b="b"/>
              <a:pathLst>
                <a:path w="7006717" h="4333240">
                  <a:moveTo>
                    <a:pt x="0" y="165100"/>
                  </a:moveTo>
                  <a:cubicBezTo>
                    <a:pt x="0" y="73914"/>
                    <a:pt x="74041" y="0"/>
                    <a:pt x="165354" y="0"/>
                  </a:cubicBezTo>
                  <a:lnTo>
                    <a:pt x="6841363" y="0"/>
                  </a:lnTo>
                  <a:lnTo>
                    <a:pt x="6841363" y="6350"/>
                  </a:lnTo>
                  <a:lnTo>
                    <a:pt x="6841363" y="0"/>
                  </a:lnTo>
                  <a:cubicBezTo>
                    <a:pt x="6932676" y="0"/>
                    <a:pt x="7006717" y="73914"/>
                    <a:pt x="7006717" y="165100"/>
                  </a:cubicBezTo>
                  <a:lnTo>
                    <a:pt x="7000367" y="165100"/>
                  </a:lnTo>
                  <a:lnTo>
                    <a:pt x="7006717" y="165100"/>
                  </a:lnTo>
                  <a:lnTo>
                    <a:pt x="7006717" y="4168140"/>
                  </a:lnTo>
                  <a:lnTo>
                    <a:pt x="7000367" y="4168140"/>
                  </a:lnTo>
                  <a:lnTo>
                    <a:pt x="7006717" y="4168140"/>
                  </a:lnTo>
                  <a:cubicBezTo>
                    <a:pt x="7006717" y="4259326"/>
                    <a:pt x="6932676" y="4333240"/>
                    <a:pt x="6841363" y="4333240"/>
                  </a:cubicBezTo>
                  <a:lnTo>
                    <a:pt x="6841363" y="4326890"/>
                  </a:lnTo>
                  <a:lnTo>
                    <a:pt x="6841363" y="4333240"/>
                  </a:lnTo>
                  <a:lnTo>
                    <a:pt x="165354" y="4333240"/>
                  </a:lnTo>
                  <a:lnTo>
                    <a:pt x="165354" y="4326890"/>
                  </a:lnTo>
                  <a:lnTo>
                    <a:pt x="165354" y="4333240"/>
                  </a:lnTo>
                  <a:cubicBezTo>
                    <a:pt x="74041" y="4333240"/>
                    <a:pt x="0" y="4259326"/>
                    <a:pt x="0" y="4168140"/>
                  </a:cubicBezTo>
                  <a:lnTo>
                    <a:pt x="0" y="165100"/>
                  </a:lnTo>
                  <a:lnTo>
                    <a:pt x="6350" y="165100"/>
                  </a:lnTo>
                  <a:lnTo>
                    <a:pt x="0" y="165100"/>
                  </a:lnTo>
                  <a:moveTo>
                    <a:pt x="12700" y="165100"/>
                  </a:moveTo>
                  <a:lnTo>
                    <a:pt x="12700" y="4168140"/>
                  </a:lnTo>
                  <a:lnTo>
                    <a:pt x="6350" y="4168140"/>
                  </a:lnTo>
                  <a:lnTo>
                    <a:pt x="12700" y="4168140"/>
                  </a:lnTo>
                  <a:cubicBezTo>
                    <a:pt x="12700" y="4252341"/>
                    <a:pt x="81026" y="4320540"/>
                    <a:pt x="165354" y="4320540"/>
                  </a:cubicBezTo>
                  <a:lnTo>
                    <a:pt x="6841363" y="4320540"/>
                  </a:lnTo>
                  <a:cubicBezTo>
                    <a:pt x="6925691" y="4320540"/>
                    <a:pt x="6994017" y="4252341"/>
                    <a:pt x="6994017" y="4168140"/>
                  </a:cubicBezTo>
                  <a:lnTo>
                    <a:pt x="6994017" y="165100"/>
                  </a:lnTo>
                  <a:cubicBezTo>
                    <a:pt x="6994017" y="80899"/>
                    <a:pt x="6925691" y="12700"/>
                    <a:pt x="6841363" y="12700"/>
                  </a:cubicBezTo>
                  <a:lnTo>
                    <a:pt x="165354" y="12700"/>
                  </a:lnTo>
                  <a:lnTo>
                    <a:pt x="165354" y="6350"/>
                  </a:lnTo>
                  <a:lnTo>
                    <a:pt x="165354" y="12700"/>
                  </a:lnTo>
                  <a:cubicBezTo>
                    <a:pt x="81026" y="12700"/>
                    <a:pt x="12700" y="80899"/>
                    <a:pt x="12700" y="165100"/>
                  </a:cubicBezTo>
                  <a:close/>
                </a:path>
              </a:pathLst>
            </a:custGeom>
            <a:solidFill>
              <a:srgbClr val="C5D2CF"/>
            </a:solidFill>
          </p:spPr>
        </p:sp>
      </p:grpSp>
      <p:grpSp>
        <p:nvGrpSpPr>
          <p:cNvPr id="10" name="Group 10"/>
          <p:cNvGrpSpPr/>
          <p:nvPr/>
        </p:nvGrpSpPr>
        <p:grpSpPr>
          <a:xfrm>
            <a:off x="1285280" y="3007667"/>
            <a:ext cx="850552" cy="850552"/>
            <a:chOff x="0" y="0"/>
            <a:chExt cx="1134070" cy="1134070"/>
          </a:xfrm>
        </p:grpSpPr>
        <p:sp>
          <p:nvSpPr>
            <p:cNvPr id="11" name="Freeform 11"/>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37066"/>
            </a:solidFill>
          </p:spPr>
        </p:sp>
      </p:grpSp>
      <p:sp>
        <p:nvSpPr>
          <p:cNvPr id="12" name="Freeform 12" descr="preencoded.png"/>
          <p:cNvSpPr/>
          <p:nvPr/>
        </p:nvSpPr>
        <p:spPr>
          <a:xfrm>
            <a:off x="1519238" y="3241476"/>
            <a:ext cx="382638" cy="382638"/>
          </a:xfrm>
          <a:custGeom>
            <a:avLst/>
            <a:gdLst/>
            <a:ahLst/>
            <a:cxnLst/>
            <a:rect l="l" t="t" r="r" b="b"/>
            <a:pathLst>
              <a:path w="382638" h="382638">
                <a:moveTo>
                  <a:pt x="0" y="0"/>
                </a:moveTo>
                <a:lnTo>
                  <a:pt x="382637" y="0"/>
                </a:lnTo>
                <a:lnTo>
                  <a:pt x="382637" y="382638"/>
                </a:lnTo>
                <a:lnTo>
                  <a:pt x="0" y="38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285280" y="4103638"/>
            <a:ext cx="3544044" cy="481012"/>
          </a:xfrm>
          <a:prstGeom prst="rect">
            <a:avLst/>
          </a:prstGeom>
        </p:spPr>
        <p:txBody>
          <a:bodyPr lIns="0" tIns="0" rIns="0" bIns="0" rtlCol="0" anchor="t">
            <a:spAutoFit/>
          </a:bodyPr>
          <a:lstStyle/>
          <a:p>
            <a:pPr algn="l">
              <a:lnSpc>
                <a:spcPts val="3437"/>
              </a:lnSpc>
            </a:pPr>
            <a:r>
              <a:rPr lang="en-US" sz="2750">
                <a:solidFill>
                  <a:srgbClr val="2C3249"/>
                </a:solidFill>
                <a:latin typeface="Arimo"/>
                <a:ea typeface="Arimo"/>
                <a:cs typeface="Arimo"/>
                <a:sym typeface="Arimo"/>
              </a:rPr>
              <a:t>Google Gemini</a:t>
            </a:r>
          </a:p>
        </p:txBody>
      </p:sp>
      <p:sp>
        <p:nvSpPr>
          <p:cNvPr id="14" name="TextBox 14"/>
          <p:cNvSpPr txBox="1"/>
          <p:nvPr/>
        </p:nvSpPr>
        <p:spPr>
          <a:xfrm>
            <a:off x="1285280" y="4669036"/>
            <a:ext cx="4659362"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Conversational AI for reasoning and intelligent processing</a:t>
            </a:r>
          </a:p>
        </p:txBody>
      </p:sp>
      <p:grpSp>
        <p:nvGrpSpPr>
          <p:cNvPr id="15" name="Group 15"/>
          <p:cNvGrpSpPr/>
          <p:nvPr/>
        </p:nvGrpSpPr>
        <p:grpSpPr>
          <a:xfrm>
            <a:off x="6516440" y="2709862"/>
            <a:ext cx="5254973" cy="3249960"/>
            <a:chOff x="0" y="0"/>
            <a:chExt cx="7006630" cy="4333280"/>
          </a:xfrm>
        </p:grpSpPr>
        <p:sp>
          <p:nvSpPr>
            <p:cNvPr id="16" name="Freeform 16"/>
            <p:cNvSpPr/>
            <p:nvPr/>
          </p:nvSpPr>
          <p:spPr>
            <a:xfrm>
              <a:off x="6350" y="6350"/>
              <a:ext cx="6993890" cy="4320540"/>
            </a:xfrm>
            <a:custGeom>
              <a:avLst/>
              <a:gdLst/>
              <a:ahLst/>
              <a:cxnLst/>
              <a:rect l="l" t="t" r="r" b="b"/>
              <a:pathLst>
                <a:path w="6993890" h="4320540">
                  <a:moveTo>
                    <a:pt x="0" y="158750"/>
                  </a:moveTo>
                  <a:cubicBezTo>
                    <a:pt x="0" y="71120"/>
                    <a:pt x="71120" y="0"/>
                    <a:pt x="159004" y="0"/>
                  </a:cubicBezTo>
                  <a:lnTo>
                    <a:pt x="6835013" y="0"/>
                  </a:lnTo>
                  <a:cubicBezTo>
                    <a:pt x="6922770" y="0"/>
                    <a:pt x="6993890" y="71120"/>
                    <a:pt x="6993890" y="158750"/>
                  </a:cubicBezTo>
                  <a:lnTo>
                    <a:pt x="6993890" y="4161790"/>
                  </a:lnTo>
                  <a:cubicBezTo>
                    <a:pt x="6993890" y="4249420"/>
                    <a:pt x="6922770" y="4320540"/>
                    <a:pt x="6834886" y="4320540"/>
                  </a:cubicBezTo>
                  <a:lnTo>
                    <a:pt x="159004" y="4320540"/>
                  </a:lnTo>
                  <a:cubicBezTo>
                    <a:pt x="71120" y="4320540"/>
                    <a:pt x="0" y="4249547"/>
                    <a:pt x="0" y="4161790"/>
                  </a:cubicBezTo>
                  <a:close/>
                </a:path>
              </a:pathLst>
            </a:custGeom>
            <a:solidFill>
              <a:srgbClr val="DFECE9"/>
            </a:solidFill>
          </p:spPr>
        </p:sp>
        <p:sp>
          <p:nvSpPr>
            <p:cNvPr id="17" name="Freeform 17"/>
            <p:cNvSpPr/>
            <p:nvPr/>
          </p:nvSpPr>
          <p:spPr>
            <a:xfrm>
              <a:off x="0" y="0"/>
              <a:ext cx="7006717" cy="4333240"/>
            </a:xfrm>
            <a:custGeom>
              <a:avLst/>
              <a:gdLst/>
              <a:ahLst/>
              <a:cxnLst/>
              <a:rect l="l" t="t" r="r" b="b"/>
              <a:pathLst>
                <a:path w="7006717" h="4333240">
                  <a:moveTo>
                    <a:pt x="0" y="165100"/>
                  </a:moveTo>
                  <a:cubicBezTo>
                    <a:pt x="0" y="73914"/>
                    <a:pt x="74041" y="0"/>
                    <a:pt x="165354" y="0"/>
                  </a:cubicBezTo>
                  <a:lnTo>
                    <a:pt x="6841363" y="0"/>
                  </a:lnTo>
                  <a:lnTo>
                    <a:pt x="6841363" y="6350"/>
                  </a:lnTo>
                  <a:lnTo>
                    <a:pt x="6841363" y="0"/>
                  </a:lnTo>
                  <a:cubicBezTo>
                    <a:pt x="6932676" y="0"/>
                    <a:pt x="7006717" y="73914"/>
                    <a:pt x="7006717" y="165100"/>
                  </a:cubicBezTo>
                  <a:lnTo>
                    <a:pt x="7000367" y="165100"/>
                  </a:lnTo>
                  <a:lnTo>
                    <a:pt x="7006717" y="165100"/>
                  </a:lnTo>
                  <a:lnTo>
                    <a:pt x="7006717" y="4168140"/>
                  </a:lnTo>
                  <a:lnTo>
                    <a:pt x="7000367" y="4168140"/>
                  </a:lnTo>
                  <a:lnTo>
                    <a:pt x="7006717" y="4168140"/>
                  </a:lnTo>
                  <a:cubicBezTo>
                    <a:pt x="7006717" y="4259326"/>
                    <a:pt x="6932676" y="4333240"/>
                    <a:pt x="6841363" y="4333240"/>
                  </a:cubicBezTo>
                  <a:lnTo>
                    <a:pt x="6841363" y="4326890"/>
                  </a:lnTo>
                  <a:lnTo>
                    <a:pt x="6841363" y="4333240"/>
                  </a:lnTo>
                  <a:lnTo>
                    <a:pt x="165354" y="4333240"/>
                  </a:lnTo>
                  <a:lnTo>
                    <a:pt x="165354" y="4326890"/>
                  </a:lnTo>
                  <a:lnTo>
                    <a:pt x="165354" y="4333240"/>
                  </a:lnTo>
                  <a:cubicBezTo>
                    <a:pt x="74041" y="4333240"/>
                    <a:pt x="0" y="4259326"/>
                    <a:pt x="0" y="4168140"/>
                  </a:cubicBezTo>
                  <a:lnTo>
                    <a:pt x="0" y="165100"/>
                  </a:lnTo>
                  <a:lnTo>
                    <a:pt x="6350" y="165100"/>
                  </a:lnTo>
                  <a:lnTo>
                    <a:pt x="0" y="165100"/>
                  </a:lnTo>
                  <a:moveTo>
                    <a:pt x="12700" y="165100"/>
                  </a:moveTo>
                  <a:lnTo>
                    <a:pt x="12700" y="4168140"/>
                  </a:lnTo>
                  <a:lnTo>
                    <a:pt x="6350" y="4168140"/>
                  </a:lnTo>
                  <a:lnTo>
                    <a:pt x="12700" y="4168140"/>
                  </a:lnTo>
                  <a:cubicBezTo>
                    <a:pt x="12700" y="4252341"/>
                    <a:pt x="81026" y="4320540"/>
                    <a:pt x="165354" y="4320540"/>
                  </a:cubicBezTo>
                  <a:lnTo>
                    <a:pt x="6841363" y="4320540"/>
                  </a:lnTo>
                  <a:cubicBezTo>
                    <a:pt x="6925691" y="4320540"/>
                    <a:pt x="6994017" y="4252341"/>
                    <a:pt x="6994017" y="4168140"/>
                  </a:cubicBezTo>
                  <a:lnTo>
                    <a:pt x="6994017" y="165100"/>
                  </a:lnTo>
                  <a:cubicBezTo>
                    <a:pt x="6994017" y="80899"/>
                    <a:pt x="6925691" y="12700"/>
                    <a:pt x="6841363" y="12700"/>
                  </a:cubicBezTo>
                  <a:lnTo>
                    <a:pt x="165354" y="12700"/>
                  </a:lnTo>
                  <a:lnTo>
                    <a:pt x="165354" y="6350"/>
                  </a:lnTo>
                  <a:lnTo>
                    <a:pt x="165354" y="12700"/>
                  </a:lnTo>
                  <a:cubicBezTo>
                    <a:pt x="81026" y="12700"/>
                    <a:pt x="12700" y="80899"/>
                    <a:pt x="12700" y="165100"/>
                  </a:cubicBezTo>
                  <a:close/>
                </a:path>
              </a:pathLst>
            </a:custGeom>
            <a:solidFill>
              <a:srgbClr val="C5D2CF"/>
            </a:solidFill>
          </p:spPr>
        </p:sp>
      </p:grpSp>
      <p:grpSp>
        <p:nvGrpSpPr>
          <p:cNvPr id="18" name="Group 18"/>
          <p:cNvGrpSpPr/>
          <p:nvPr/>
        </p:nvGrpSpPr>
        <p:grpSpPr>
          <a:xfrm>
            <a:off x="6814245" y="3007667"/>
            <a:ext cx="850552" cy="850552"/>
            <a:chOff x="0" y="0"/>
            <a:chExt cx="1134070" cy="1134070"/>
          </a:xfrm>
        </p:grpSpPr>
        <p:sp>
          <p:nvSpPr>
            <p:cNvPr id="19" name="Freeform 19"/>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37066"/>
            </a:solidFill>
          </p:spPr>
        </p:sp>
      </p:grpSp>
      <p:sp>
        <p:nvSpPr>
          <p:cNvPr id="20" name="Freeform 20" descr="preencoded.png"/>
          <p:cNvSpPr/>
          <p:nvPr/>
        </p:nvSpPr>
        <p:spPr>
          <a:xfrm>
            <a:off x="7048202" y="3241476"/>
            <a:ext cx="382638" cy="382638"/>
          </a:xfrm>
          <a:custGeom>
            <a:avLst/>
            <a:gdLst/>
            <a:ahLst/>
            <a:cxnLst/>
            <a:rect l="l" t="t" r="r" b="b"/>
            <a:pathLst>
              <a:path w="382638" h="382638">
                <a:moveTo>
                  <a:pt x="0" y="0"/>
                </a:moveTo>
                <a:lnTo>
                  <a:pt x="382638" y="0"/>
                </a:lnTo>
                <a:lnTo>
                  <a:pt x="382638" y="382638"/>
                </a:lnTo>
                <a:lnTo>
                  <a:pt x="0" y="382638"/>
                </a:lnTo>
                <a:lnTo>
                  <a:pt x="0" y="0"/>
                </a:lnTo>
                <a:close/>
              </a:path>
            </a:pathLst>
          </a:custGeom>
          <a:blipFill>
            <a:blip r:embed="rId5">
              <a:extLst>
                <a:ext uri="{96DAC541-7B7A-43D3-8B79-37D633B846F1}">
                  <asvg:svgBlip xmlns:asvg="http://schemas.microsoft.com/office/drawing/2016/SVG/main" r:embed="rId6"/>
                </a:ext>
              </a:extLst>
            </a:blip>
            <a:stretch>
              <a:fillRect t="-4878" b="-4878"/>
            </a:stretch>
          </a:blipFill>
        </p:spPr>
      </p:sp>
      <p:sp>
        <p:nvSpPr>
          <p:cNvPr id="21" name="TextBox 21"/>
          <p:cNvSpPr txBox="1"/>
          <p:nvPr/>
        </p:nvSpPr>
        <p:spPr>
          <a:xfrm>
            <a:off x="6814245" y="4103638"/>
            <a:ext cx="3544044" cy="481012"/>
          </a:xfrm>
          <a:prstGeom prst="rect">
            <a:avLst/>
          </a:prstGeom>
        </p:spPr>
        <p:txBody>
          <a:bodyPr lIns="0" tIns="0" rIns="0" bIns="0" rtlCol="0" anchor="t">
            <a:spAutoFit/>
          </a:bodyPr>
          <a:lstStyle/>
          <a:p>
            <a:pPr algn="l">
              <a:lnSpc>
                <a:spcPts val="3437"/>
              </a:lnSpc>
            </a:pPr>
            <a:r>
              <a:rPr lang="en-US" sz="2750">
                <a:solidFill>
                  <a:srgbClr val="2C3249"/>
                </a:solidFill>
                <a:latin typeface="Arimo"/>
                <a:ea typeface="Arimo"/>
                <a:cs typeface="Arimo"/>
                <a:sym typeface="Arimo"/>
              </a:rPr>
              <a:t>Simple Memory</a:t>
            </a:r>
          </a:p>
        </p:txBody>
      </p:sp>
      <p:sp>
        <p:nvSpPr>
          <p:cNvPr id="22" name="TextBox 22"/>
          <p:cNvSpPr txBox="1"/>
          <p:nvPr/>
        </p:nvSpPr>
        <p:spPr>
          <a:xfrm>
            <a:off x="6814245" y="4669036"/>
            <a:ext cx="4659362"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Retains context from past interactions</a:t>
            </a:r>
          </a:p>
        </p:txBody>
      </p:sp>
      <p:grpSp>
        <p:nvGrpSpPr>
          <p:cNvPr id="23" name="Group 23"/>
          <p:cNvGrpSpPr/>
          <p:nvPr/>
        </p:nvGrpSpPr>
        <p:grpSpPr>
          <a:xfrm>
            <a:off x="12045404" y="2709862"/>
            <a:ext cx="5254973" cy="3249960"/>
            <a:chOff x="0" y="0"/>
            <a:chExt cx="7006630" cy="4333280"/>
          </a:xfrm>
        </p:grpSpPr>
        <p:sp>
          <p:nvSpPr>
            <p:cNvPr id="24" name="Freeform 24"/>
            <p:cNvSpPr/>
            <p:nvPr/>
          </p:nvSpPr>
          <p:spPr>
            <a:xfrm>
              <a:off x="6350" y="6350"/>
              <a:ext cx="6993890" cy="4320540"/>
            </a:xfrm>
            <a:custGeom>
              <a:avLst/>
              <a:gdLst/>
              <a:ahLst/>
              <a:cxnLst/>
              <a:rect l="l" t="t" r="r" b="b"/>
              <a:pathLst>
                <a:path w="6993890" h="4320540">
                  <a:moveTo>
                    <a:pt x="0" y="158750"/>
                  </a:moveTo>
                  <a:cubicBezTo>
                    <a:pt x="0" y="71120"/>
                    <a:pt x="71120" y="0"/>
                    <a:pt x="159004" y="0"/>
                  </a:cubicBezTo>
                  <a:lnTo>
                    <a:pt x="6835013" y="0"/>
                  </a:lnTo>
                  <a:cubicBezTo>
                    <a:pt x="6922770" y="0"/>
                    <a:pt x="6993890" y="71120"/>
                    <a:pt x="6993890" y="158750"/>
                  </a:cubicBezTo>
                  <a:lnTo>
                    <a:pt x="6993890" y="4161790"/>
                  </a:lnTo>
                  <a:cubicBezTo>
                    <a:pt x="6993890" y="4249420"/>
                    <a:pt x="6922770" y="4320540"/>
                    <a:pt x="6834886" y="4320540"/>
                  </a:cubicBezTo>
                  <a:lnTo>
                    <a:pt x="159004" y="4320540"/>
                  </a:lnTo>
                  <a:cubicBezTo>
                    <a:pt x="71120" y="4320540"/>
                    <a:pt x="0" y="4249547"/>
                    <a:pt x="0" y="4161790"/>
                  </a:cubicBezTo>
                  <a:close/>
                </a:path>
              </a:pathLst>
            </a:custGeom>
            <a:solidFill>
              <a:srgbClr val="DFECE9"/>
            </a:solidFill>
          </p:spPr>
        </p:sp>
        <p:sp>
          <p:nvSpPr>
            <p:cNvPr id="25" name="Freeform 25"/>
            <p:cNvSpPr/>
            <p:nvPr/>
          </p:nvSpPr>
          <p:spPr>
            <a:xfrm>
              <a:off x="0" y="0"/>
              <a:ext cx="7006717" cy="4333240"/>
            </a:xfrm>
            <a:custGeom>
              <a:avLst/>
              <a:gdLst/>
              <a:ahLst/>
              <a:cxnLst/>
              <a:rect l="l" t="t" r="r" b="b"/>
              <a:pathLst>
                <a:path w="7006717" h="4333240">
                  <a:moveTo>
                    <a:pt x="0" y="165100"/>
                  </a:moveTo>
                  <a:cubicBezTo>
                    <a:pt x="0" y="73914"/>
                    <a:pt x="74041" y="0"/>
                    <a:pt x="165354" y="0"/>
                  </a:cubicBezTo>
                  <a:lnTo>
                    <a:pt x="6841363" y="0"/>
                  </a:lnTo>
                  <a:lnTo>
                    <a:pt x="6841363" y="6350"/>
                  </a:lnTo>
                  <a:lnTo>
                    <a:pt x="6841363" y="0"/>
                  </a:lnTo>
                  <a:cubicBezTo>
                    <a:pt x="6932676" y="0"/>
                    <a:pt x="7006717" y="73914"/>
                    <a:pt x="7006717" y="165100"/>
                  </a:cubicBezTo>
                  <a:lnTo>
                    <a:pt x="7000367" y="165100"/>
                  </a:lnTo>
                  <a:lnTo>
                    <a:pt x="7006717" y="165100"/>
                  </a:lnTo>
                  <a:lnTo>
                    <a:pt x="7006717" y="4168140"/>
                  </a:lnTo>
                  <a:lnTo>
                    <a:pt x="7000367" y="4168140"/>
                  </a:lnTo>
                  <a:lnTo>
                    <a:pt x="7006717" y="4168140"/>
                  </a:lnTo>
                  <a:cubicBezTo>
                    <a:pt x="7006717" y="4259326"/>
                    <a:pt x="6932676" y="4333240"/>
                    <a:pt x="6841363" y="4333240"/>
                  </a:cubicBezTo>
                  <a:lnTo>
                    <a:pt x="6841363" y="4326890"/>
                  </a:lnTo>
                  <a:lnTo>
                    <a:pt x="6841363" y="4333240"/>
                  </a:lnTo>
                  <a:lnTo>
                    <a:pt x="165354" y="4333240"/>
                  </a:lnTo>
                  <a:lnTo>
                    <a:pt x="165354" y="4326890"/>
                  </a:lnTo>
                  <a:lnTo>
                    <a:pt x="165354" y="4333240"/>
                  </a:lnTo>
                  <a:cubicBezTo>
                    <a:pt x="74041" y="4333240"/>
                    <a:pt x="0" y="4259326"/>
                    <a:pt x="0" y="4168140"/>
                  </a:cubicBezTo>
                  <a:lnTo>
                    <a:pt x="0" y="165100"/>
                  </a:lnTo>
                  <a:lnTo>
                    <a:pt x="6350" y="165100"/>
                  </a:lnTo>
                  <a:lnTo>
                    <a:pt x="0" y="165100"/>
                  </a:lnTo>
                  <a:moveTo>
                    <a:pt x="12700" y="165100"/>
                  </a:moveTo>
                  <a:lnTo>
                    <a:pt x="12700" y="4168140"/>
                  </a:lnTo>
                  <a:lnTo>
                    <a:pt x="6350" y="4168140"/>
                  </a:lnTo>
                  <a:lnTo>
                    <a:pt x="12700" y="4168140"/>
                  </a:lnTo>
                  <a:cubicBezTo>
                    <a:pt x="12700" y="4252341"/>
                    <a:pt x="81026" y="4320540"/>
                    <a:pt x="165354" y="4320540"/>
                  </a:cubicBezTo>
                  <a:lnTo>
                    <a:pt x="6841363" y="4320540"/>
                  </a:lnTo>
                  <a:cubicBezTo>
                    <a:pt x="6925691" y="4320540"/>
                    <a:pt x="6994017" y="4252341"/>
                    <a:pt x="6994017" y="4168140"/>
                  </a:cubicBezTo>
                  <a:lnTo>
                    <a:pt x="6994017" y="165100"/>
                  </a:lnTo>
                  <a:cubicBezTo>
                    <a:pt x="6994017" y="80899"/>
                    <a:pt x="6925691" y="12700"/>
                    <a:pt x="6841363" y="12700"/>
                  </a:cubicBezTo>
                  <a:lnTo>
                    <a:pt x="165354" y="12700"/>
                  </a:lnTo>
                  <a:lnTo>
                    <a:pt x="165354" y="6350"/>
                  </a:lnTo>
                  <a:lnTo>
                    <a:pt x="165354" y="12700"/>
                  </a:lnTo>
                  <a:cubicBezTo>
                    <a:pt x="81026" y="12700"/>
                    <a:pt x="12700" y="80899"/>
                    <a:pt x="12700" y="165100"/>
                  </a:cubicBezTo>
                  <a:close/>
                </a:path>
              </a:pathLst>
            </a:custGeom>
            <a:solidFill>
              <a:srgbClr val="C5D2CF"/>
            </a:solidFill>
          </p:spPr>
        </p:sp>
      </p:grpSp>
      <p:grpSp>
        <p:nvGrpSpPr>
          <p:cNvPr id="26" name="Group 26"/>
          <p:cNvGrpSpPr/>
          <p:nvPr/>
        </p:nvGrpSpPr>
        <p:grpSpPr>
          <a:xfrm>
            <a:off x="12343210" y="3007667"/>
            <a:ext cx="850553" cy="850552"/>
            <a:chOff x="0" y="0"/>
            <a:chExt cx="1134070" cy="1134070"/>
          </a:xfrm>
        </p:grpSpPr>
        <p:sp>
          <p:nvSpPr>
            <p:cNvPr id="27" name="Freeform 27"/>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37066"/>
            </a:solidFill>
          </p:spPr>
        </p:sp>
      </p:grpSp>
      <p:sp>
        <p:nvSpPr>
          <p:cNvPr id="28" name="Freeform 28" descr="preencoded.png"/>
          <p:cNvSpPr/>
          <p:nvPr/>
        </p:nvSpPr>
        <p:spPr>
          <a:xfrm>
            <a:off x="12577167" y="3241476"/>
            <a:ext cx="382638" cy="382638"/>
          </a:xfrm>
          <a:custGeom>
            <a:avLst/>
            <a:gdLst/>
            <a:ahLst/>
            <a:cxnLst/>
            <a:rect l="l" t="t" r="r" b="b"/>
            <a:pathLst>
              <a:path w="382638" h="382638">
                <a:moveTo>
                  <a:pt x="0" y="0"/>
                </a:moveTo>
                <a:lnTo>
                  <a:pt x="382638" y="0"/>
                </a:lnTo>
                <a:lnTo>
                  <a:pt x="382638" y="382638"/>
                </a:lnTo>
                <a:lnTo>
                  <a:pt x="0" y="382638"/>
                </a:lnTo>
                <a:lnTo>
                  <a:pt x="0" y="0"/>
                </a:lnTo>
                <a:close/>
              </a:path>
            </a:pathLst>
          </a:custGeom>
          <a:blipFill>
            <a:blip r:embed="rId7">
              <a:extLst>
                <a:ext uri="{96DAC541-7B7A-43D3-8B79-37D633B846F1}">
                  <asvg:svgBlip xmlns:asvg="http://schemas.microsoft.com/office/drawing/2016/SVG/main" r:embed="rId8"/>
                </a:ext>
              </a:extLst>
            </a:blip>
            <a:stretch>
              <a:fillRect t="-23170" b="-23170"/>
            </a:stretch>
          </a:blipFill>
        </p:spPr>
      </p:sp>
      <p:sp>
        <p:nvSpPr>
          <p:cNvPr id="29" name="TextBox 29"/>
          <p:cNvSpPr txBox="1"/>
          <p:nvPr/>
        </p:nvSpPr>
        <p:spPr>
          <a:xfrm>
            <a:off x="12343210" y="4103638"/>
            <a:ext cx="3544044" cy="481012"/>
          </a:xfrm>
          <a:prstGeom prst="rect">
            <a:avLst/>
          </a:prstGeom>
        </p:spPr>
        <p:txBody>
          <a:bodyPr lIns="0" tIns="0" rIns="0" bIns="0" rtlCol="0" anchor="t">
            <a:spAutoFit/>
          </a:bodyPr>
          <a:lstStyle/>
          <a:p>
            <a:pPr algn="l">
              <a:lnSpc>
                <a:spcPts val="3437"/>
              </a:lnSpc>
            </a:pPr>
            <a:r>
              <a:rPr lang="en-US" sz="2750">
                <a:solidFill>
                  <a:srgbClr val="2C3249"/>
                </a:solidFill>
                <a:latin typeface="Arimo"/>
                <a:ea typeface="Arimo"/>
                <a:cs typeface="Arimo"/>
                <a:sym typeface="Arimo"/>
              </a:rPr>
              <a:t>Wikipedia</a:t>
            </a:r>
          </a:p>
        </p:txBody>
      </p:sp>
      <p:sp>
        <p:nvSpPr>
          <p:cNvPr id="30" name="TextBox 30"/>
          <p:cNvSpPr txBox="1"/>
          <p:nvPr/>
        </p:nvSpPr>
        <p:spPr>
          <a:xfrm>
            <a:off x="12343210" y="4669036"/>
            <a:ext cx="4659362"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General knowledge queries and research</a:t>
            </a:r>
          </a:p>
        </p:txBody>
      </p:sp>
      <p:grpSp>
        <p:nvGrpSpPr>
          <p:cNvPr id="31" name="Group 31"/>
          <p:cNvGrpSpPr/>
          <p:nvPr/>
        </p:nvGrpSpPr>
        <p:grpSpPr>
          <a:xfrm>
            <a:off x="987475" y="6233815"/>
            <a:ext cx="8019455" cy="2796331"/>
            <a:chOff x="0" y="0"/>
            <a:chExt cx="10692607" cy="3728442"/>
          </a:xfrm>
        </p:grpSpPr>
        <p:sp>
          <p:nvSpPr>
            <p:cNvPr id="32" name="Freeform 32"/>
            <p:cNvSpPr/>
            <p:nvPr/>
          </p:nvSpPr>
          <p:spPr>
            <a:xfrm>
              <a:off x="6350" y="6350"/>
              <a:ext cx="10679938" cy="3715766"/>
            </a:xfrm>
            <a:custGeom>
              <a:avLst/>
              <a:gdLst/>
              <a:ahLst/>
              <a:cxnLst/>
              <a:rect l="l" t="t" r="r" b="b"/>
              <a:pathLst>
                <a:path w="10679938" h="3715766">
                  <a:moveTo>
                    <a:pt x="0" y="158750"/>
                  </a:moveTo>
                  <a:cubicBezTo>
                    <a:pt x="0" y="71120"/>
                    <a:pt x="71247" y="0"/>
                    <a:pt x="159131" y="0"/>
                  </a:cubicBezTo>
                  <a:lnTo>
                    <a:pt x="10520807" y="0"/>
                  </a:lnTo>
                  <a:cubicBezTo>
                    <a:pt x="10608690" y="0"/>
                    <a:pt x="10679938" y="71120"/>
                    <a:pt x="10679938" y="158750"/>
                  </a:cubicBezTo>
                  <a:lnTo>
                    <a:pt x="10679938" y="3557016"/>
                  </a:lnTo>
                  <a:cubicBezTo>
                    <a:pt x="10679938" y="3644646"/>
                    <a:pt x="10608690" y="3715766"/>
                    <a:pt x="10520807" y="3715766"/>
                  </a:cubicBezTo>
                  <a:lnTo>
                    <a:pt x="159131" y="3715766"/>
                  </a:lnTo>
                  <a:cubicBezTo>
                    <a:pt x="71247" y="3715766"/>
                    <a:pt x="0" y="3644646"/>
                    <a:pt x="0" y="3557016"/>
                  </a:cubicBezTo>
                  <a:close/>
                </a:path>
              </a:pathLst>
            </a:custGeom>
            <a:solidFill>
              <a:srgbClr val="DFECE9"/>
            </a:solidFill>
          </p:spPr>
        </p:sp>
        <p:sp>
          <p:nvSpPr>
            <p:cNvPr id="33" name="Freeform 33"/>
            <p:cNvSpPr/>
            <p:nvPr/>
          </p:nvSpPr>
          <p:spPr>
            <a:xfrm>
              <a:off x="0" y="0"/>
              <a:ext cx="10692638" cy="3728466"/>
            </a:xfrm>
            <a:custGeom>
              <a:avLst/>
              <a:gdLst/>
              <a:ahLst/>
              <a:cxnLst/>
              <a:rect l="l" t="t" r="r" b="b"/>
              <a:pathLst>
                <a:path w="10692638" h="3728466">
                  <a:moveTo>
                    <a:pt x="0" y="165100"/>
                  </a:moveTo>
                  <a:cubicBezTo>
                    <a:pt x="0" y="73914"/>
                    <a:pt x="74041" y="0"/>
                    <a:pt x="165481" y="0"/>
                  </a:cubicBezTo>
                  <a:lnTo>
                    <a:pt x="10527157" y="0"/>
                  </a:lnTo>
                  <a:lnTo>
                    <a:pt x="10527157" y="6350"/>
                  </a:lnTo>
                  <a:lnTo>
                    <a:pt x="10527157" y="0"/>
                  </a:lnTo>
                  <a:cubicBezTo>
                    <a:pt x="10618597" y="0"/>
                    <a:pt x="10692638" y="73914"/>
                    <a:pt x="10692638" y="165100"/>
                  </a:cubicBezTo>
                  <a:lnTo>
                    <a:pt x="10686288" y="165100"/>
                  </a:lnTo>
                  <a:lnTo>
                    <a:pt x="10692638" y="165100"/>
                  </a:lnTo>
                  <a:lnTo>
                    <a:pt x="10692638" y="3563366"/>
                  </a:lnTo>
                  <a:lnTo>
                    <a:pt x="10686288" y="3563366"/>
                  </a:lnTo>
                  <a:lnTo>
                    <a:pt x="10692638" y="3563366"/>
                  </a:lnTo>
                  <a:cubicBezTo>
                    <a:pt x="10692638" y="3654552"/>
                    <a:pt x="10618597" y="3728466"/>
                    <a:pt x="10527157" y="3728466"/>
                  </a:cubicBezTo>
                  <a:lnTo>
                    <a:pt x="10527157" y="3722116"/>
                  </a:lnTo>
                  <a:lnTo>
                    <a:pt x="10527157" y="3728466"/>
                  </a:lnTo>
                  <a:lnTo>
                    <a:pt x="165481" y="3728466"/>
                  </a:lnTo>
                  <a:lnTo>
                    <a:pt x="165481" y="3722116"/>
                  </a:lnTo>
                  <a:lnTo>
                    <a:pt x="165481" y="3728466"/>
                  </a:lnTo>
                  <a:cubicBezTo>
                    <a:pt x="74041" y="3728466"/>
                    <a:pt x="0" y="3654552"/>
                    <a:pt x="0" y="3563366"/>
                  </a:cubicBezTo>
                  <a:lnTo>
                    <a:pt x="0" y="165100"/>
                  </a:lnTo>
                  <a:lnTo>
                    <a:pt x="6350" y="165100"/>
                  </a:lnTo>
                  <a:lnTo>
                    <a:pt x="0" y="165100"/>
                  </a:lnTo>
                  <a:moveTo>
                    <a:pt x="12700" y="165100"/>
                  </a:moveTo>
                  <a:lnTo>
                    <a:pt x="12700" y="3563366"/>
                  </a:lnTo>
                  <a:lnTo>
                    <a:pt x="6350" y="3563366"/>
                  </a:lnTo>
                  <a:lnTo>
                    <a:pt x="12700" y="3563366"/>
                  </a:lnTo>
                  <a:cubicBezTo>
                    <a:pt x="12700" y="3647567"/>
                    <a:pt x="81026" y="3715766"/>
                    <a:pt x="165481" y="3715766"/>
                  </a:cubicBezTo>
                  <a:lnTo>
                    <a:pt x="10527157" y="3715766"/>
                  </a:lnTo>
                  <a:cubicBezTo>
                    <a:pt x="10611485" y="3715766"/>
                    <a:pt x="10679938" y="3647567"/>
                    <a:pt x="10679938" y="3563366"/>
                  </a:cubicBezTo>
                  <a:lnTo>
                    <a:pt x="10679938" y="165100"/>
                  </a:lnTo>
                  <a:cubicBezTo>
                    <a:pt x="10679938" y="80899"/>
                    <a:pt x="10611612" y="12700"/>
                    <a:pt x="10527157" y="12700"/>
                  </a:cubicBezTo>
                  <a:lnTo>
                    <a:pt x="165481" y="12700"/>
                  </a:lnTo>
                  <a:lnTo>
                    <a:pt x="165481" y="6350"/>
                  </a:lnTo>
                  <a:lnTo>
                    <a:pt x="165481" y="12700"/>
                  </a:lnTo>
                  <a:cubicBezTo>
                    <a:pt x="81026" y="12700"/>
                    <a:pt x="12700" y="80899"/>
                    <a:pt x="12700" y="165100"/>
                  </a:cubicBezTo>
                  <a:close/>
                </a:path>
              </a:pathLst>
            </a:custGeom>
            <a:solidFill>
              <a:srgbClr val="C5D2CF"/>
            </a:solidFill>
          </p:spPr>
        </p:sp>
      </p:grpSp>
      <p:grpSp>
        <p:nvGrpSpPr>
          <p:cNvPr id="34" name="Group 34"/>
          <p:cNvGrpSpPr/>
          <p:nvPr/>
        </p:nvGrpSpPr>
        <p:grpSpPr>
          <a:xfrm>
            <a:off x="1285280" y="6531620"/>
            <a:ext cx="850552" cy="850552"/>
            <a:chOff x="0" y="0"/>
            <a:chExt cx="1134070" cy="1134070"/>
          </a:xfrm>
        </p:grpSpPr>
        <p:sp>
          <p:nvSpPr>
            <p:cNvPr id="35" name="Freeform 35"/>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37066"/>
            </a:solidFill>
          </p:spPr>
        </p:sp>
      </p:grpSp>
      <p:sp>
        <p:nvSpPr>
          <p:cNvPr id="36" name="Freeform 36" descr="preencoded.png"/>
          <p:cNvSpPr/>
          <p:nvPr/>
        </p:nvSpPr>
        <p:spPr>
          <a:xfrm>
            <a:off x="1519238" y="6765429"/>
            <a:ext cx="382638" cy="382638"/>
          </a:xfrm>
          <a:custGeom>
            <a:avLst/>
            <a:gdLst/>
            <a:ahLst/>
            <a:cxnLst/>
            <a:rect l="l" t="t" r="r" b="b"/>
            <a:pathLst>
              <a:path w="382638" h="382638">
                <a:moveTo>
                  <a:pt x="0" y="0"/>
                </a:moveTo>
                <a:lnTo>
                  <a:pt x="382637" y="0"/>
                </a:lnTo>
                <a:lnTo>
                  <a:pt x="382637" y="382637"/>
                </a:lnTo>
                <a:lnTo>
                  <a:pt x="0" y="382637"/>
                </a:lnTo>
                <a:lnTo>
                  <a:pt x="0" y="0"/>
                </a:lnTo>
                <a:close/>
              </a:path>
            </a:pathLst>
          </a:custGeom>
          <a:blipFill>
            <a:blip r:embed="rId9">
              <a:extLst>
                <a:ext uri="{96DAC541-7B7A-43D3-8B79-37D633B846F1}">
                  <asvg:svgBlip xmlns:asvg="http://schemas.microsoft.com/office/drawing/2016/SVG/main" r:embed="rId10"/>
                </a:ext>
              </a:extLst>
            </a:blip>
            <a:stretch>
              <a:fillRect l="-15853" r="-15853"/>
            </a:stretch>
          </a:blipFill>
        </p:spPr>
      </p:sp>
      <p:sp>
        <p:nvSpPr>
          <p:cNvPr id="37" name="TextBox 37"/>
          <p:cNvSpPr txBox="1"/>
          <p:nvPr/>
        </p:nvSpPr>
        <p:spPr>
          <a:xfrm>
            <a:off x="1285280" y="7627590"/>
            <a:ext cx="3544044" cy="481012"/>
          </a:xfrm>
          <a:prstGeom prst="rect">
            <a:avLst/>
          </a:prstGeom>
        </p:spPr>
        <p:txBody>
          <a:bodyPr lIns="0" tIns="0" rIns="0" bIns="0" rtlCol="0" anchor="t">
            <a:spAutoFit/>
          </a:bodyPr>
          <a:lstStyle/>
          <a:p>
            <a:pPr algn="l">
              <a:lnSpc>
                <a:spcPts val="3437"/>
              </a:lnSpc>
            </a:pPr>
            <a:r>
              <a:rPr lang="en-US" sz="2750">
                <a:solidFill>
                  <a:srgbClr val="2C3249"/>
                </a:solidFill>
                <a:latin typeface="Arimo"/>
                <a:ea typeface="Arimo"/>
                <a:cs typeface="Arimo"/>
                <a:sym typeface="Arimo"/>
              </a:rPr>
              <a:t>OpenWeatherMap</a:t>
            </a:r>
          </a:p>
        </p:txBody>
      </p:sp>
      <p:sp>
        <p:nvSpPr>
          <p:cNvPr id="38" name="TextBox 38"/>
          <p:cNvSpPr txBox="1"/>
          <p:nvPr/>
        </p:nvSpPr>
        <p:spPr>
          <a:xfrm>
            <a:off x="1285280" y="8192989"/>
            <a:ext cx="7423845" cy="539354"/>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Real-time weather data collection</a:t>
            </a:r>
          </a:p>
        </p:txBody>
      </p:sp>
      <p:grpSp>
        <p:nvGrpSpPr>
          <p:cNvPr id="39" name="Group 39"/>
          <p:cNvGrpSpPr/>
          <p:nvPr/>
        </p:nvGrpSpPr>
        <p:grpSpPr>
          <a:xfrm>
            <a:off x="9280922" y="6233815"/>
            <a:ext cx="8019455" cy="2796331"/>
            <a:chOff x="0" y="0"/>
            <a:chExt cx="10692607" cy="3728442"/>
          </a:xfrm>
        </p:grpSpPr>
        <p:sp>
          <p:nvSpPr>
            <p:cNvPr id="40" name="Freeform 40"/>
            <p:cNvSpPr/>
            <p:nvPr/>
          </p:nvSpPr>
          <p:spPr>
            <a:xfrm>
              <a:off x="6350" y="6350"/>
              <a:ext cx="10679938" cy="3715766"/>
            </a:xfrm>
            <a:custGeom>
              <a:avLst/>
              <a:gdLst/>
              <a:ahLst/>
              <a:cxnLst/>
              <a:rect l="l" t="t" r="r" b="b"/>
              <a:pathLst>
                <a:path w="10679938" h="3715766">
                  <a:moveTo>
                    <a:pt x="0" y="158750"/>
                  </a:moveTo>
                  <a:cubicBezTo>
                    <a:pt x="0" y="71120"/>
                    <a:pt x="71247" y="0"/>
                    <a:pt x="159131" y="0"/>
                  </a:cubicBezTo>
                  <a:lnTo>
                    <a:pt x="10520807" y="0"/>
                  </a:lnTo>
                  <a:cubicBezTo>
                    <a:pt x="10608690" y="0"/>
                    <a:pt x="10679938" y="71120"/>
                    <a:pt x="10679938" y="158750"/>
                  </a:cubicBezTo>
                  <a:lnTo>
                    <a:pt x="10679938" y="3557016"/>
                  </a:lnTo>
                  <a:cubicBezTo>
                    <a:pt x="10679938" y="3644646"/>
                    <a:pt x="10608690" y="3715766"/>
                    <a:pt x="10520807" y="3715766"/>
                  </a:cubicBezTo>
                  <a:lnTo>
                    <a:pt x="159131" y="3715766"/>
                  </a:lnTo>
                  <a:cubicBezTo>
                    <a:pt x="71247" y="3715766"/>
                    <a:pt x="0" y="3644646"/>
                    <a:pt x="0" y="3557016"/>
                  </a:cubicBezTo>
                  <a:close/>
                </a:path>
              </a:pathLst>
            </a:custGeom>
            <a:solidFill>
              <a:srgbClr val="DFECE9"/>
            </a:solidFill>
          </p:spPr>
        </p:sp>
        <p:sp>
          <p:nvSpPr>
            <p:cNvPr id="41" name="Freeform 41"/>
            <p:cNvSpPr/>
            <p:nvPr/>
          </p:nvSpPr>
          <p:spPr>
            <a:xfrm>
              <a:off x="0" y="0"/>
              <a:ext cx="10692638" cy="3728466"/>
            </a:xfrm>
            <a:custGeom>
              <a:avLst/>
              <a:gdLst/>
              <a:ahLst/>
              <a:cxnLst/>
              <a:rect l="l" t="t" r="r" b="b"/>
              <a:pathLst>
                <a:path w="10692638" h="3728466">
                  <a:moveTo>
                    <a:pt x="0" y="165100"/>
                  </a:moveTo>
                  <a:cubicBezTo>
                    <a:pt x="0" y="73914"/>
                    <a:pt x="74041" y="0"/>
                    <a:pt x="165481" y="0"/>
                  </a:cubicBezTo>
                  <a:lnTo>
                    <a:pt x="10527157" y="0"/>
                  </a:lnTo>
                  <a:lnTo>
                    <a:pt x="10527157" y="6350"/>
                  </a:lnTo>
                  <a:lnTo>
                    <a:pt x="10527157" y="0"/>
                  </a:lnTo>
                  <a:cubicBezTo>
                    <a:pt x="10618597" y="0"/>
                    <a:pt x="10692638" y="73914"/>
                    <a:pt x="10692638" y="165100"/>
                  </a:cubicBezTo>
                  <a:lnTo>
                    <a:pt x="10686288" y="165100"/>
                  </a:lnTo>
                  <a:lnTo>
                    <a:pt x="10692638" y="165100"/>
                  </a:lnTo>
                  <a:lnTo>
                    <a:pt x="10692638" y="3563366"/>
                  </a:lnTo>
                  <a:lnTo>
                    <a:pt x="10686288" y="3563366"/>
                  </a:lnTo>
                  <a:lnTo>
                    <a:pt x="10692638" y="3563366"/>
                  </a:lnTo>
                  <a:cubicBezTo>
                    <a:pt x="10692638" y="3654552"/>
                    <a:pt x="10618597" y="3728466"/>
                    <a:pt x="10527157" y="3728466"/>
                  </a:cubicBezTo>
                  <a:lnTo>
                    <a:pt x="10527157" y="3722116"/>
                  </a:lnTo>
                  <a:lnTo>
                    <a:pt x="10527157" y="3728466"/>
                  </a:lnTo>
                  <a:lnTo>
                    <a:pt x="165481" y="3728466"/>
                  </a:lnTo>
                  <a:lnTo>
                    <a:pt x="165481" y="3722116"/>
                  </a:lnTo>
                  <a:lnTo>
                    <a:pt x="165481" y="3728466"/>
                  </a:lnTo>
                  <a:cubicBezTo>
                    <a:pt x="74041" y="3728466"/>
                    <a:pt x="0" y="3654552"/>
                    <a:pt x="0" y="3563366"/>
                  </a:cubicBezTo>
                  <a:lnTo>
                    <a:pt x="0" y="165100"/>
                  </a:lnTo>
                  <a:lnTo>
                    <a:pt x="6350" y="165100"/>
                  </a:lnTo>
                  <a:lnTo>
                    <a:pt x="0" y="165100"/>
                  </a:lnTo>
                  <a:moveTo>
                    <a:pt x="12700" y="165100"/>
                  </a:moveTo>
                  <a:lnTo>
                    <a:pt x="12700" y="3563366"/>
                  </a:lnTo>
                  <a:lnTo>
                    <a:pt x="6350" y="3563366"/>
                  </a:lnTo>
                  <a:lnTo>
                    <a:pt x="12700" y="3563366"/>
                  </a:lnTo>
                  <a:cubicBezTo>
                    <a:pt x="12700" y="3647567"/>
                    <a:pt x="81026" y="3715766"/>
                    <a:pt x="165481" y="3715766"/>
                  </a:cubicBezTo>
                  <a:lnTo>
                    <a:pt x="10527157" y="3715766"/>
                  </a:lnTo>
                  <a:cubicBezTo>
                    <a:pt x="10611485" y="3715766"/>
                    <a:pt x="10679938" y="3647567"/>
                    <a:pt x="10679938" y="3563366"/>
                  </a:cubicBezTo>
                  <a:lnTo>
                    <a:pt x="10679938" y="165100"/>
                  </a:lnTo>
                  <a:cubicBezTo>
                    <a:pt x="10679938" y="80899"/>
                    <a:pt x="10611612" y="12700"/>
                    <a:pt x="10527157" y="12700"/>
                  </a:cubicBezTo>
                  <a:lnTo>
                    <a:pt x="165481" y="12700"/>
                  </a:lnTo>
                  <a:lnTo>
                    <a:pt x="165481" y="6350"/>
                  </a:lnTo>
                  <a:lnTo>
                    <a:pt x="165481" y="12700"/>
                  </a:lnTo>
                  <a:cubicBezTo>
                    <a:pt x="81026" y="12700"/>
                    <a:pt x="12700" y="80899"/>
                    <a:pt x="12700" y="165100"/>
                  </a:cubicBezTo>
                  <a:close/>
                </a:path>
              </a:pathLst>
            </a:custGeom>
            <a:solidFill>
              <a:srgbClr val="C5D2CF"/>
            </a:solidFill>
          </p:spPr>
        </p:sp>
      </p:grpSp>
      <p:grpSp>
        <p:nvGrpSpPr>
          <p:cNvPr id="42" name="Group 42"/>
          <p:cNvGrpSpPr/>
          <p:nvPr/>
        </p:nvGrpSpPr>
        <p:grpSpPr>
          <a:xfrm>
            <a:off x="9578728" y="6531620"/>
            <a:ext cx="850553" cy="850552"/>
            <a:chOff x="0" y="0"/>
            <a:chExt cx="1134070" cy="1134070"/>
          </a:xfrm>
        </p:grpSpPr>
        <p:sp>
          <p:nvSpPr>
            <p:cNvPr id="43" name="Freeform 4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37066"/>
            </a:solidFill>
          </p:spPr>
        </p:sp>
      </p:grpSp>
      <p:sp>
        <p:nvSpPr>
          <p:cNvPr id="44" name="Freeform 44" descr="preencoded.png"/>
          <p:cNvSpPr/>
          <p:nvPr/>
        </p:nvSpPr>
        <p:spPr>
          <a:xfrm>
            <a:off x="9812685" y="6765429"/>
            <a:ext cx="382638" cy="382638"/>
          </a:xfrm>
          <a:custGeom>
            <a:avLst/>
            <a:gdLst/>
            <a:ahLst/>
            <a:cxnLst/>
            <a:rect l="l" t="t" r="r" b="b"/>
            <a:pathLst>
              <a:path w="382638" h="382638">
                <a:moveTo>
                  <a:pt x="0" y="0"/>
                </a:moveTo>
                <a:lnTo>
                  <a:pt x="382637" y="0"/>
                </a:lnTo>
                <a:lnTo>
                  <a:pt x="382637" y="382637"/>
                </a:lnTo>
                <a:lnTo>
                  <a:pt x="0" y="3826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5" name="TextBox 45"/>
          <p:cNvSpPr txBox="1"/>
          <p:nvPr/>
        </p:nvSpPr>
        <p:spPr>
          <a:xfrm>
            <a:off x="9578728" y="7627590"/>
            <a:ext cx="3544044" cy="481012"/>
          </a:xfrm>
          <a:prstGeom prst="rect">
            <a:avLst/>
          </a:prstGeom>
        </p:spPr>
        <p:txBody>
          <a:bodyPr lIns="0" tIns="0" rIns="0" bIns="0" rtlCol="0" anchor="t">
            <a:spAutoFit/>
          </a:bodyPr>
          <a:lstStyle/>
          <a:p>
            <a:pPr algn="l">
              <a:lnSpc>
                <a:spcPts val="3437"/>
              </a:lnSpc>
            </a:pPr>
            <a:r>
              <a:rPr lang="en-US" sz="2750">
                <a:solidFill>
                  <a:srgbClr val="2C3249"/>
                </a:solidFill>
                <a:latin typeface="Arimo"/>
                <a:ea typeface="Arimo"/>
                <a:cs typeface="Arimo"/>
                <a:sym typeface="Arimo"/>
              </a:rPr>
              <a:t>SerpAPI</a:t>
            </a:r>
          </a:p>
        </p:txBody>
      </p:sp>
      <p:sp>
        <p:nvSpPr>
          <p:cNvPr id="46" name="TextBox 46"/>
          <p:cNvSpPr txBox="1"/>
          <p:nvPr/>
        </p:nvSpPr>
        <p:spPr>
          <a:xfrm>
            <a:off x="9578728" y="8192989"/>
            <a:ext cx="7423845" cy="539354"/>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Web search results and trending news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0" y="0"/>
            <a:ext cx="18288000" cy="3544044"/>
            <a:chOff x="0" y="0"/>
            <a:chExt cx="24384000" cy="4725392"/>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3"/>
              <a:stretch>
                <a:fillRect l="-10" r="-10"/>
              </a:stretch>
            </a:blipFill>
          </p:spPr>
        </p:sp>
      </p:grpSp>
      <p:sp>
        <p:nvSpPr>
          <p:cNvPr id="8" name="TextBox 8"/>
          <p:cNvSpPr txBox="1"/>
          <p:nvPr/>
        </p:nvSpPr>
        <p:spPr>
          <a:xfrm>
            <a:off x="648269" y="4643363"/>
            <a:ext cx="8897391"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Data Collection &amp; Processing</a:t>
            </a:r>
          </a:p>
        </p:txBody>
      </p:sp>
      <p:sp>
        <p:nvSpPr>
          <p:cNvPr id="9" name="TextBox 9"/>
          <p:cNvSpPr txBox="1"/>
          <p:nvPr/>
        </p:nvSpPr>
        <p:spPr>
          <a:xfrm>
            <a:off x="992238" y="7031683"/>
            <a:ext cx="16303526"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The AI Agent intelligently gathers weather reports from OpenWeatherMap and news from Wikipedia and web sources, synthesizing multiple data streams into cohesive, actionable information.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2447925"/>
            <a:ext cx="9445526" cy="1829097"/>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Formatting: Markdown to HTML</a:t>
            </a:r>
          </a:p>
        </p:txBody>
      </p:sp>
      <p:sp>
        <p:nvSpPr>
          <p:cNvPr id="11" name="TextBox 11"/>
          <p:cNvSpPr txBox="1"/>
          <p:nvPr/>
        </p:nvSpPr>
        <p:spPr>
          <a:xfrm>
            <a:off x="992238" y="4947642"/>
            <a:ext cx="3544044" cy="481012"/>
          </a:xfrm>
          <a:prstGeom prst="rect">
            <a:avLst/>
          </a:prstGeom>
        </p:spPr>
        <p:txBody>
          <a:bodyPr lIns="0" tIns="0" rIns="0" bIns="0" rtlCol="0" anchor="t">
            <a:spAutoFit/>
          </a:bodyPr>
          <a:lstStyle/>
          <a:p>
            <a:pPr algn="l">
              <a:lnSpc>
                <a:spcPts val="3437"/>
              </a:lnSpc>
            </a:pPr>
            <a:r>
              <a:rPr lang="en-US" sz="2750">
                <a:solidFill>
                  <a:srgbClr val="272D45"/>
                </a:solidFill>
                <a:latin typeface="Arimo"/>
                <a:ea typeface="Arimo"/>
                <a:cs typeface="Arimo"/>
                <a:sym typeface="Arimo"/>
              </a:rPr>
              <a:t>Markdown Conversion</a:t>
            </a:r>
          </a:p>
        </p:txBody>
      </p:sp>
      <p:sp>
        <p:nvSpPr>
          <p:cNvPr id="12" name="TextBox 12"/>
          <p:cNvSpPr txBox="1"/>
          <p:nvPr/>
        </p:nvSpPr>
        <p:spPr>
          <a:xfrm>
            <a:off x="992238" y="5626448"/>
            <a:ext cx="4376886" cy="1446610"/>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AI output is converted to Markdown format for structure and clarity.</a:t>
            </a:r>
          </a:p>
        </p:txBody>
      </p:sp>
      <p:sp>
        <p:nvSpPr>
          <p:cNvPr id="13" name="TextBox 13"/>
          <p:cNvSpPr txBox="1"/>
          <p:nvPr/>
        </p:nvSpPr>
        <p:spPr>
          <a:xfrm>
            <a:off x="6070401" y="4947642"/>
            <a:ext cx="3544044" cy="481012"/>
          </a:xfrm>
          <a:prstGeom prst="rect">
            <a:avLst/>
          </a:prstGeom>
        </p:spPr>
        <p:txBody>
          <a:bodyPr lIns="0" tIns="0" rIns="0" bIns="0" rtlCol="0" anchor="t">
            <a:spAutoFit/>
          </a:bodyPr>
          <a:lstStyle/>
          <a:p>
            <a:pPr algn="l">
              <a:lnSpc>
                <a:spcPts val="3437"/>
              </a:lnSpc>
            </a:pPr>
            <a:r>
              <a:rPr lang="en-US" sz="2750">
                <a:solidFill>
                  <a:srgbClr val="272D45"/>
                </a:solidFill>
                <a:latin typeface="Arimo"/>
                <a:ea typeface="Arimo"/>
                <a:cs typeface="Arimo"/>
                <a:sym typeface="Arimo"/>
              </a:rPr>
              <a:t>HTML Styling</a:t>
            </a:r>
          </a:p>
        </p:txBody>
      </p:sp>
      <p:sp>
        <p:nvSpPr>
          <p:cNvPr id="14" name="TextBox 14"/>
          <p:cNvSpPr txBox="1"/>
          <p:nvPr/>
        </p:nvSpPr>
        <p:spPr>
          <a:xfrm>
            <a:off x="6070401" y="5626448"/>
            <a:ext cx="4376886" cy="1900237"/>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Content is transformed into styled HTML with inline CSS for professional presentation and email compatibility.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24222" y="2737368"/>
            <a:ext cx="8219777"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Delivery: Gmail Integration</a:t>
            </a:r>
          </a:p>
        </p:txBody>
      </p:sp>
      <p:sp>
        <p:nvSpPr>
          <p:cNvPr id="11" name="TextBox 11"/>
          <p:cNvSpPr txBox="1"/>
          <p:nvPr/>
        </p:nvSpPr>
        <p:spPr>
          <a:xfrm>
            <a:off x="992238" y="5032921"/>
            <a:ext cx="9445526" cy="1446610"/>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Formatted content is automatically sent via Gmail, delivering daily or weekly briefings directly to users' inboxes with professional styling and complete information.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sp>
        <p:nvSpPr>
          <p:cNvPr id="6" name="TextBox 6"/>
          <p:cNvSpPr txBox="1"/>
          <p:nvPr/>
        </p:nvSpPr>
        <p:spPr>
          <a:xfrm>
            <a:off x="760511" y="559445"/>
            <a:ext cx="6042869" cy="717203"/>
          </a:xfrm>
          <a:prstGeom prst="rect">
            <a:avLst/>
          </a:prstGeom>
        </p:spPr>
        <p:txBody>
          <a:bodyPr lIns="0" tIns="0" rIns="0" bIns="0" rtlCol="0" anchor="t">
            <a:spAutoFit/>
          </a:bodyPr>
          <a:lstStyle/>
          <a:p>
            <a:pPr algn="l">
              <a:lnSpc>
                <a:spcPts val="5312"/>
              </a:lnSpc>
            </a:pPr>
            <a:r>
              <a:rPr lang="en-US" sz="4250">
                <a:solidFill>
                  <a:srgbClr val="272D45"/>
                </a:solidFill>
                <a:latin typeface="Arimo"/>
                <a:ea typeface="Arimo"/>
                <a:cs typeface="Arimo"/>
                <a:sym typeface="Arimo"/>
              </a:rPr>
              <a:t>Intelligent Categorization</a:t>
            </a:r>
          </a:p>
        </p:txBody>
      </p:sp>
      <p:grpSp>
        <p:nvGrpSpPr>
          <p:cNvPr id="7" name="Group 7"/>
          <p:cNvGrpSpPr/>
          <p:nvPr/>
        </p:nvGrpSpPr>
        <p:grpSpPr>
          <a:xfrm>
            <a:off x="755749" y="1706464"/>
            <a:ext cx="878681" cy="1313409"/>
            <a:chOff x="0" y="0"/>
            <a:chExt cx="1171575" cy="1751212"/>
          </a:xfrm>
        </p:grpSpPr>
        <p:sp>
          <p:nvSpPr>
            <p:cNvPr id="8" name="Freeform 8"/>
            <p:cNvSpPr/>
            <p:nvPr/>
          </p:nvSpPr>
          <p:spPr>
            <a:xfrm>
              <a:off x="6350" y="6350"/>
              <a:ext cx="1158875" cy="1738503"/>
            </a:xfrm>
            <a:custGeom>
              <a:avLst/>
              <a:gdLst/>
              <a:ahLst/>
              <a:cxnLst/>
              <a:rect l="l" t="t" r="r" b="b"/>
              <a:pathLst>
                <a:path w="1158875" h="1738503">
                  <a:moveTo>
                    <a:pt x="0" y="581533"/>
                  </a:moveTo>
                  <a:cubicBezTo>
                    <a:pt x="0" y="260350"/>
                    <a:pt x="259461" y="0"/>
                    <a:pt x="579374" y="0"/>
                  </a:cubicBezTo>
                  <a:cubicBezTo>
                    <a:pt x="899287" y="0"/>
                    <a:pt x="1158875" y="260350"/>
                    <a:pt x="1158875" y="581533"/>
                  </a:cubicBezTo>
                  <a:lnTo>
                    <a:pt x="1158875" y="1156970"/>
                  </a:lnTo>
                  <a:cubicBezTo>
                    <a:pt x="1158875" y="1478153"/>
                    <a:pt x="899414" y="1738503"/>
                    <a:pt x="579501" y="1738503"/>
                  </a:cubicBezTo>
                  <a:cubicBezTo>
                    <a:pt x="259588" y="1738503"/>
                    <a:pt x="0" y="1478153"/>
                    <a:pt x="0" y="1156970"/>
                  </a:cubicBezTo>
                  <a:close/>
                </a:path>
              </a:pathLst>
            </a:custGeom>
            <a:solidFill>
              <a:srgbClr val="DFECE9"/>
            </a:solidFill>
          </p:spPr>
        </p:sp>
        <p:sp>
          <p:nvSpPr>
            <p:cNvPr id="9" name="Freeform 9"/>
            <p:cNvSpPr/>
            <p:nvPr/>
          </p:nvSpPr>
          <p:spPr>
            <a:xfrm>
              <a:off x="0" y="0"/>
              <a:ext cx="1171575" cy="1751203"/>
            </a:xfrm>
            <a:custGeom>
              <a:avLst/>
              <a:gdLst/>
              <a:ahLst/>
              <a:cxnLst/>
              <a:rect l="l" t="t" r="r" b="b"/>
              <a:pathLst>
                <a:path w="1171575" h="1751203">
                  <a:moveTo>
                    <a:pt x="0" y="587883"/>
                  </a:moveTo>
                  <a:cubicBezTo>
                    <a:pt x="0" y="263271"/>
                    <a:pt x="262255" y="0"/>
                    <a:pt x="585724" y="0"/>
                  </a:cubicBezTo>
                  <a:cubicBezTo>
                    <a:pt x="587629" y="0"/>
                    <a:pt x="589534" y="889"/>
                    <a:pt x="590677" y="2413"/>
                  </a:cubicBezTo>
                  <a:lnTo>
                    <a:pt x="585724" y="6350"/>
                  </a:lnTo>
                  <a:lnTo>
                    <a:pt x="585724" y="0"/>
                  </a:lnTo>
                  <a:lnTo>
                    <a:pt x="585724" y="6350"/>
                  </a:lnTo>
                  <a:lnTo>
                    <a:pt x="585724" y="0"/>
                  </a:lnTo>
                  <a:cubicBezTo>
                    <a:pt x="909320" y="0"/>
                    <a:pt x="1171575" y="263271"/>
                    <a:pt x="1171575" y="587883"/>
                  </a:cubicBezTo>
                  <a:lnTo>
                    <a:pt x="1171575" y="1163320"/>
                  </a:lnTo>
                  <a:lnTo>
                    <a:pt x="1165225" y="1163320"/>
                  </a:lnTo>
                  <a:lnTo>
                    <a:pt x="1171575" y="1163320"/>
                  </a:lnTo>
                  <a:cubicBezTo>
                    <a:pt x="1171575" y="1487932"/>
                    <a:pt x="909320" y="1751203"/>
                    <a:pt x="585851" y="1751203"/>
                  </a:cubicBezTo>
                  <a:lnTo>
                    <a:pt x="585851" y="1744853"/>
                  </a:lnTo>
                  <a:lnTo>
                    <a:pt x="585851" y="1751203"/>
                  </a:lnTo>
                  <a:cubicBezTo>
                    <a:pt x="262255" y="1751203"/>
                    <a:pt x="0" y="1487932"/>
                    <a:pt x="0" y="1163320"/>
                  </a:cubicBezTo>
                  <a:lnTo>
                    <a:pt x="0" y="587883"/>
                  </a:lnTo>
                  <a:lnTo>
                    <a:pt x="6350" y="587883"/>
                  </a:lnTo>
                  <a:lnTo>
                    <a:pt x="0" y="587883"/>
                  </a:lnTo>
                  <a:moveTo>
                    <a:pt x="12700" y="587883"/>
                  </a:moveTo>
                  <a:lnTo>
                    <a:pt x="12700" y="1163320"/>
                  </a:lnTo>
                  <a:lnTo>
                    <a:pt x="6350" y="1163320"/>
                  </a:lnTo>
                  <a:lnTo>
                    <a:pt x="12700" y="1163320"/>
                  </a:lnTo>
                  <a:cubicBezTo>
                    <a:pt x="12700" y="1480947"/>
                    <a:pt x="269240" y="1738503"/>
                    <a:pt x="585724" y="1738503"/>
                  </a:cubicBezTo>
                  <a:cubicBezTo>
                    <a:pt x="902208" y="1738503"/>
                    <a:pt x="1158875" y="1481074"/>
                    <a:pt x="1158875" y="1163320"/>
                  </a:cubicBezTo>
                  <a:lnTo>
                    <a:pt x="1158875" y="587883"/>
                  </a:lnTo>
                  <a:lnTo>
                    <a:pt x="1165225" y="587883"/>
                  </a:lnTo>
                  <a:lnTo>
                    <a:pt x="1158875" y="587883"/>
                  </a:lnTo>
                  <a:cubicBezTo>
                    <a:pt x="1158875" y="270256"/>
                    <a:pt x="902335" y="12700"/>
                    <a:pt x="585724" y="12700"/>
                  </a:cubicBezTo>
                  <a:cubicBezTo>
                    <a:pt x="583819" y="12700"/>
                    <a:pt x="581914" y="11811"/>
                    <a:pt x="580771" y="10287"/>
                  </a:cubicBezTo>
                  <a:lnTo>
                    <a:pt x="585724" y="6350"/>
                  </a:lnTo>
                  <a:lnTo>
                    <a:pt x="585724" y="12700"/>
                  </a:lnTo>
                  <a:cubicBezTo>
                    <a:pt x="269240" y="12700"/>
                    <a:pt x="12700" y="270256"/>
                    <a:pt x="12700" y="587883"/>
                  </a:cubicBezTo>
                  <a:close/>
                </a:path>
              </a:pathLst>
            </a:custGeom>
            <a:solidFill>
              <a:srgbClr val="C5D2CF"/>
            </a:solidFill>
          </p:spPr>
        </p:sp>
      </p:grpSp>
      <p:sp>
        <p:nvSpPr>
          <p:cNvPr id="10" name="TextBox 10"/>
          <p:cNvSpPr txBox="1"/>
          <p:nvPr/>
        </p:nvSpPr>
        <p:spPr>
          <a:xfrm>
            <a:off x="1032122" y="2197596"/>
            <a:ext cx="325934" cy="369242"/>
          </a:xfrm>
          <a:prstGeom prst="rect">
            <a:avLst/>
          </a:prstGeom>
        </p:spPr>
        <p:txBody>
          <a:bodyPr lIns="0" tIns="0" rIns="0" bIns="0" rtlCol="0" anchor="t">
            <a:spAutoFit/>
          </a:bodyPr>
          <a:lstStyle/>
          <a:p>
            <a:pPr algn="l">
              <a:lnSpc>
                <a:spcPts val="2562"/>
              </a:lnSpc>
            </a:pPr>
            <a:r>
              <a:rPr lang="en-US" sz="2562">
                <a:solidFill>
                  <a:srgbClr val="2C3249"/>
                </a:solidFill>
                <a:latin typeface="Arimo"/>
                <a:ea typeface="Arimo"/>
                <a:cs typeface="Arimo"/>
                <a:sym typeface="Arimo"/>
              </a:rPr>
              <a:t>1</a:t>
            </a:r>
          </a:p>
        </p:txBody>
      </p:sp>
      <p:sp>
        <p:nvSpPr>
          <p:cNvPr id="11" name="TextBox 11"/>
          <p:cNvSpPr txBox="1"/>
          <p:nvPr/>
        </p:nvSpPr>
        <p:spPr>
          <a:xfrm>
            <a:off x="1846957" y="1909465"/>
            <a:ext cx="2716411" cy="358527"/>
          </a:xfrm>
          <a:prstGeom prst="rect">
            <a:avLst/>
          </a:prstGeom>
        </p:spPr>
        <p:txBody>
          <a:bodyPr lIns="0" tIns="0" rIns="0" bIns="0" rtlCol="0" anchor="t">
            <a:spAutoFit/>
          </a:bodyPr>
          <a:lstStyle/>
          <a:p>
            <a:pPr algn="l">
              <a:lnSpc>
                <a:spcPts val="2625"/>
              </a:lnSpc>
            </a:pPr>
            <a:r>
              <a:rPr lang="en-US" sz="2125">
                <a:solidFill>
                  <a:srgbClr val="2C3249"/>
                </a:solidFill>
                <a:latin typeface="Arimo"/>
                <a:ea typeface="Arimo"/>
                <a:cs typeface="Arimo"/>
                <a:sym typeface="Arimo"/>
              </a:rPr>
              <a:t>Date</a:t>
            </a:r>
          </a:p>
        </p:txBody>
      </p:sp>
      <p:grpSp>
        <p:nvGrpSpPr>
          <p:cNvPr id="12" name="Group 12"/>
          <p:cNvGrpSpPr/>
          <p:nvPr/>
        </p:nvGrpSpPr>
        <p:grpSpPr>
          <a:xfrm>
            <a:off x="755749" y="3227635"/>
            <a:ext cx="878681" cy="1313409"/>
            <a:chOff x="0" y="0"/>
            <a:chExt cx="1171575" cy="1751212"/>
          </a:xfrm>
        </p:grpSpPr>
        <p:sp>
          <p:nvSpPr>
            <p:cNvPr id="13" name="Freeform 13"/>
            <p:cNvSpPr/>
            <p:nvPr/>
          </p:nvSpPr>
          <p:spPr>
            <a:xfrm>
              <a:off x="6350" y="6350"/>
              <a:ext cx="1158875" cy="1738503"/>
            </a:xfrm>
            <a:custGeom>
              <a:avLst/>
              <a:gdLst/>
              <a:ahLst/>
              <a:cxnLst/>
              <a:rect l="l" t="t" r="r" b="b"/>
              <a:pathLst>
                <a:path w="1158875" h="1738503">
                  <a:moveTo>
                    <a:pt x="0" y="581533"/>
                  </a:moveTo>
                  <a:cubicBezTo>
                    <a:pt x="0" y="260350"/>
                    <a:pt x="259461" y="0"/>
                    <a:pt x="579374" y="0"/>
                  </a:cubicBezTo>
                  <a:cubicBezTo>
                    <a:pt x="899287" y="0"/>
                    <a:pt x="1158875" y="260350"/>
                    <a:pt x="1158875" y="581533"/>
                  </a:cubicBezTo>
                  <a:lnTo>
                    <a:pt x="1158875" y="1156970"/>
                  </a:lnTo>
                  <a:cubicBezTo>
                    <a:pt x="1158875" y="1478153"/>
                    <a:pt x="899414" y="1738503"/>
                    <a:pt x="579501" y="1738503"/>
                  </a:cubicBezTo>
                  <a:cubicBezTo>
                    <a:pt x="259588" y="1738503"/>
                    <a:pt x="0" y="1478153"/>
                    <a:pt x="0" y="1156970"/>
                  </a:cubicBezTo>
                  <a:close/>
                </a:path>
              </a:pathLst>
            </a:custGeom>
            <a:solidFill>
              <a:srgbClr val="DFECE9"/>
            </a:solidFill>
          </p:spPr>
        </p:sp>
        <p:sp>
          <p:nvSpPr>
            <p:cNvPr id="14" name="Freeform 14"/>
            <p:cNvSpPr/>
            <p:nvPr/>
          </p:nvSpPr>
          <p:spPr>
            <a:xfrm>
              <a:off x="0" y="0"/>
              <a:ext cx="1171575" cy="1751203"/>
            </a:xfrm>
            <a:custGeom>
              <a:avLst/>
              <a:gdLst/>
              <a:ahLst/>
              <a:cxnLst/>
              <a:rect l="l" t="t" r="r" b="b"/>
              <a:pathLst>
                <a:path w="1171575" h="1751203">
                  <a:moveTo>
                    <a:pt x="0" y="587883"/>
                  </a:moveTo>
                  <a:cubicBezTo>
                    <a:pt x="0" y="263271"/>
                    <a:pt x="262255" y="0"/>
                    <a:pt x="585724" y="0"/>
                  </a:cubicBezTo>
                  <a:cubicBezTo>
                    <a:pt x="587629" y="0"/>
                    <a:pt x="589534" y="889"/>
                    <a:pt x="590677" y="2413"/>
                  </a:cubicBezTo>
                  <a:lnTo>
                    <a:pt x="585724" y="6350"/>
                  </a:lnTo>
                  <a:lnTo>
                    <a:pt x="585724" y="0"/>
                  </a:lnTo>
                  <a:lnTo>
                    <a:pt x="585724" y="6350"/>
                  </a:lnTo>
                  <a:lnTo>
                    <a:pt x="585724" y="0"/>
                  </a:lnTo>
                  <a:cubicBezTo>
                    <a:pt x="909320" y="0"/>
                    <a:pt x="1171575" y="263271"/>
                    <a:pt x="1171575" y="587883"/>
                  </a:cubicBezTo>
                  <a:lnTo>
                    <a:pt x="1171575" y="1163320"/>
                  </a:lnTo>
                  <a:lnTo>
                    <a:pt x="1165225" y="1163320"/>
                  </a:lnTo>
                  <a:lnTo>
                    <a:pt x="1171575" y="1163320"/>
                  </a:lnTo>
                  <a:cubicBezTo>
                    <a:pt x="1171575" y="1487932"/>
                    <a:pt x="909320" y="1751203"/>
                    <a:pt x="585851" y="1751203"/>
                  </a:cubicBezTo>
                  <a:lnTo>
                    <a:pt x="585851" y="1744853"/>
                  </a:lnTo>
                  <a:lnTo>
                    <a:pt x="585851" y="1751203"/>
                  </a:lnTo>
                  <a:cubicBezTo>
                    <a:pt x="262255" y="1751203"/>
                    <a:pt x="0" y="1487932"/>
                    <a:pt x="0" y="1163320"/>
                  </a:cubicBezTo>
                  <a:lnTo>
                    <a:pt x="0" y="587883"/>
                  </a:lnTo>
                  <a:lnTo>
                    <a:pt x="6350" y="587883"/>
                  </a:lnTo>
                  <a:lnTo>
                    <a:pt x="0" y="587883"/>
                  </a:lnTo>
                  <a:moveTo>
                    <a:pt x="12700" y="587883"/>
                  </a:moveTo>
                  <a:lnTo>
                    <a:pt x="12700" y="1163320"/>
                  </a:lnTo>
                  <a:lnTo>
                    <a:pt x="6350" y="1163320"/>
                  </a:lnTo>
                  <a:lnTo>
                    <a:pt x="12700" y="1163320"/>
                  </a:lnTo>
                  <a:cubicBezTo>
                    <a:pt x="12700" y="1480947"/>
                    <a:pt x="269240" y="1738503"/>
                    <a:pt x="585724" y="1738503"/>
                  </a:cubicBezTo>
                  <a:cubicBezTo>
                    <a:pt x="902208" y="1738503"/>
                    <a:pt x="1158875" y="1481074"/>
                    <a:pt x="1158875" y="1163320"/>
                  </a:cubicBezTo>
                  <a:lnTo>
                    <a:pt x="1158875" y="587883"/>
                  </a:lnTo>
                  <a:lnTo>
                    <a:pt x="1165225" y="587883"/>
                  </a:lnTo>
                  <a:lnTo>
                    <a:pt x="1158875" y="587883"/>
                  </a:lnTo>
                  <a:cubicBezTo>
                    <a:pt x="1158875" y="270256"/>
                    <a:pt x="902335" y="12700"/>
                    <a:pt x="585724" y="12700"/>
                  </a:cubicBezTo>
                  <a:cubicBezTo>
                    <a:pt x="583819" y="12700"/>
                    <a:pt x="581914" y="11811"/>
                    <a:pt x="580771" y="10287"/>
                  </a:cubicBezTo>
                  <a:lnTo>
                    <a:pt x="585724" y="6350"/>
                  </a:lnTo>
                  <a:lnTo>
                    <a:pt x="585724" y="12700"/>
                  </a:lnTo>
                  <a:cubicBezTo>
                    <a:pt x="269240" y="12700"/>
                    <a:pt x="12700" y="270256"/>
                    <a:pt x="12700" y="587883"/>
                  </a:cubicBezTo>
                  <a:close/>
                </a:path>
              </a:pathLst>
            </a:custGeom>
            <a:solidFill>
              <a:srgbClr val="C5D2CF"/>
            </a:solidFill>
          </p:spPr>
        </p:sp>
      </p:grpSp>
      <p:sp>
        <p:nvSpPr>
          <p:cNvPr id="15" name="TextBox 15"/>
          <p:cNvSpPr txBox="1"/>
          <p:nvPr/>
        </p:nvSpPr>
        <p:spPr>
          <a:xfrm>
            <a:off x="1032122" y="3718769"/>
            <a:ext cx="325934" cy="369242"/>
          </a:xfrm>
          <a:prstGeom prst="rect">
            <a:avLst/>
          </a:prstGeom>
        </p:spPr>
        <p:txBody>
          <a:bodyPr lIns="0" tIns="0" rIns="0" bIns="0" rtlCol="0" anchor="t">
            <a:spAutoFit/>
          </a:bodyPr>
          <a:lstStyle/>
          <a:p>
            <a:pPr algn="l">
              <a:lnSpc>
                <a:spcPts val="2562"/>
              </a:lnSpc>
            </a:pPr>
            <a:r>
              <a:rPr lang="en-US" sz="2562">
                <a:solidFill>
                  <a:srgbClr val="2C3249"/>
                </a:solidFill>
                <a:latin typeface="Arimo"/>
                <a:ea typeface="Arimo"/>
                <a:cs typeface="Arimo"/>
                <a:sym typeface="Arimo"/>
              </a:rPr>
              <a:t>2</a:t>
            </a:r>
          </a:p>
        </p:txBody>
      </p:sp>
      <p:sp>
        <p:nvSpPr>
          <p:cNvPr id="16" name="TextBox 16"/>
          <p:cNvSpPr txBox="1"/>
          <p:nvPr/>
        </p:nvSpPr>
        <p:spPr>
          <a:xfrm>
            <a:off x="1846957" y="3430638"/>
            <a:ext cx="2716411" cy="358528"/>
          </a:xfrm>
          <a:prstGeom prst="rect">
            <a:avLst/>
          </a:prstGeom>
        </p:spPr>
        <p:txBody>
          <a:bodyPr lIns="0" tIns="0" rIns="0" bIns="0" rtlCol="0" anchor="t">
            <a:spAutoFit/>
          </a:bodyPr>
          <a:lstStyle/>
          <a:p>
            <a:pPr algn="l">
              <a:lnSpc>
                <a:spcPts val="2625"/>
              </a:lnSpc>
            </a:pPr>
            <a:r>
              <a:rPr lang="en-US" sz="2125">
                <a:solidFill>
                  <a:srgbClr val="2C3249"/>
                </a:solidFill>
                <a:latin typeface="Arimo"/>
                <a:ea typeface="Arimo"/>
                <a:cs typeface="Arimo"/>
                <a:sym typeface="Arimo"/>
              </a:rPr>
              <a:t>Trending News</a:t>
            </a:r>
          </a:p>
        </p:txBody>
      </p:sp>
      <p:grpSp>
        <p:nvGrpSpPr>
          <p:cNvPr id="17" name="Group 17"/>
          <p:cNvGrpSpPr/>
          <p:nvPr/>
        </p:nvGrpSpPr>
        <p:grpSpPr>
          <a:xfrm>
            <a:off x="755749" y="4748808"/>
            <a:ext cx="878681" cy="1313409"/>
            <a:chOff x="0" y="0"/>
            <a:chExt cx="1171575" cy="1751212"/>
          </a:xfrm>
        </p:grpSpPr>
        <p:sp>
          <p:nvSpPr>
            <p:cNvPr id="18" name="Freeform 18"/>
            <p:cNvSpPr/>
            <p:nvPr/>
          </p:nvSpPr>
          <p:spPr>
            <a:xfrm>
              <a:off x="6350" y="6350"/>
              <a:ext cx="1158875" cy="1738503"/>
            </a:xfrm>
            <a:custGeom>
              <a:avLst/>
              <a:gdLst/>
              <a:ahLst/>
              <a:cxnLst/>
              <a:rect l="l" t="t" r="r" b="b"/>
              <a:pathLst>
                <a:path w="1158875" h="1738503">
                  <a:moveTo>
                    <a:pt x="0" y="581533"/>
                  </a:moveTo>
                  <a:cubicBezTo>
                    <a:pt x="0" y="260350"/>
                    <a:pt x="259461" y="0"/>
                    <a:pt x="579374" y="0"/>
                  </a:cubicBezTo>
                  <a:cubicBezTo>
                    <a:pt x="899287" y="0"/>
                    <a:pt x="1158875" y="260350"/>
                    <a:pt x="1158875" y="581533"/>
                  </a:cubicBezTo>
                  <a:lnTo>
                    <a:pt x="1158875" y="1156970"/>
                  </a:lnTo>
                  <a:cubicBezTo>
                    <a:pt x="1158875" y="1478153"/>
                    <a:pt x="899414" y="1738503"/>
                    <a:pt x="579501" y="1738503"/>
                  </a:cubicBezTo>
                  <a:cubicBezTo>
                    <a:pt x="259588" y="1738503"/>
                    <a:pt x="0" y="1478153"/>
                    <a:pt x="0" y="1156970"/>
                  </a:cubicBezTo>
                  <a:close/>
                </a:path>
              </a:pathLst>
            </a:custGeom>
            <a:solidFill>
              <a:srgbClr val="DFECE9"/>
            </a:solidFill>
          </p:spPr>
        </p:sp>
        <p:sp>
          <p:nvSpPr>
            <p:cNvPr id="19" name="Freeform 19"/>
            <p:cNvSpPr/>
            <p:nvPr/>
          </p:nvSpPr>
          <p:spPr>
            <a:xfrm>
              <a:off x="0" y="0"/>
              <a:ext cx="1171575" cy="1751203"/>
            </a:xfrm>
            <a:custGeom>
              <a:avLst/>
              <a:gdLst/>
              <a:ahLst/>
              <a:cxnLst/>
              <a:rect l="l" t="t" r="r" b="b"/>
              <a:pathLst>
                <a:path w="1171575" h="1751203">
                  <a:moveTo>
                    <a:pt x="0" y="587883"/>
                  </a:moveTo>
                  <a:cubicBezTo>
                    <a:pt x="0" y="263271"/>
                    <a:pt x="262255" y="0"/>
                    <a:pt x="585724" y="0"/>
                  </a:cubicBezTo>
                  <a:cubicBezTo>
                    <a:pt x="587629" y="0"/>
                    <a:pt x="589534" y="889"/>
                    <a:pt x="590677" y="2413"/>
                  </a:cubicBezTo>
                  <a:lnTo>
                    <a:pt x="585724" y="6350"/>
                  </a:lnTo>
                  <a:lnTo>
                    <a:pt x="585724" y="0"/>
                  </a:lnTo>
                  <a:lnTo>
                    <a:pt x="585724" y="6350"/>
                  </a:lnTo>
                  <a:lnTo>
                    <a:pt x="585724" y="0"/>
                  </a:lnTo>
                  <a:cubicBezTo>
                    <a:pt x="909320" y="0"/>
                    <a:pt x="1171575" y="263271"/>
                    <a:pt x="1171575" y="587883"/>
                  </a:cubicBezTo>
                  <a:lnTo>
                    <a:pt x="1171575" y="1163320"/>
                  </a:lnTo>
                  <a:lnTo>
                    <a:pt x="1165225" y="1163320"/>
                  </a:lnTo>
                  <a:lnTo>
                    <a:pt x="1171575" y="1163320"/>
                  </a:lnTo>
                  <a:cubicBezTo>
                    <a:pt x="1171575" y="1487932"/>
                    <a:pt x="909320" y="1751203"/>
                    <a:pt x="585851" y="1751203"/>
                  </a:cubicBezTo>
                  <a:lnTo>
                    <a:pt x="585851" y="1744853"/>
                  </a:lnTo>
                  <a:lnTo>
                    <a:pt x="585851" y="1751203"/>
                  </a:lnTo>
                  <a:cubicBezTo>
                    <a:pt x="262255" y="1751203"/>
                    <a:pt x="0" y="1487932"/>
                    <a:pt x="0" y="1163320"/>
                  </a:cubicBezTo>
                  <a:lnTo>
                    <a:pt x="0" y="587883"/>
                  </a:lnTo>
                  <a:lnTo>
                    <a:pt x="6350" y="587883"/>
                  </a:lnTo>
                  <a:lnTo>
                    <a:pt x="0" y="587883"/>
                  </a:lnTo>
                  <a:moveTo>
                    <a:pt x="12700" y="587883"/>
                  </a:moveTo>
                  <a:lnTo>
                    <a:pt x="12700" y="1163320"/>
                  </a:lnTo>
                  <a:lnTo>
                    <a:pt x="6350" y="1163320"/>
                  </a:lnTo>
                  <a:lnTo>
                    <a:pt x="12700" y="1163320"/>
                  </a:lnTo>
                  <a:cubicBezTo>
                    <a:pt x="12700" y="1480947"/>
                    <a:pt x="269240" y="1738503"/>
                    <a:pt x="585724" y="1738503"/>
                  </a:cubicBezTo>
                  <a:cubicBezTo>
                    <a:pt x="902208" y="1738503"/>
                    <a:pt x="1158875" y="1481074"/>
                    <a:pt x="1158875" y="1163320"/>
                  </a:cubicBezTo>
                  <a:lnTo>
                    <a:pt x="1158875" y="587883"/>
                  </a:lnTo>
                  <a:lnTo>
                    <a:pt x="1165225" y="587883"/>
                  </a:lnTo>
                  <a:lnTo>
                    <a:pt x="1158875" y="587883"/>
                  </a:lnTo>
                  <a:cubicBezTo>
                    <a:pt x="1158875" y="270256"/>
                    <a:pt x="902335" y="12700"/>
                    <a:pt x="585724" y="12700"/>
                  </a:cubicBezTo>
                  <a:cubicBezTo>
                    <a:pt x="583819" y="12700"/>
                    <a:pt x="581914" y="11811"/>
                    <a:pt x="580771" y="10287"/>
                  </a:cubicBezTo>
                  <a:lnTo>
                    <a:pt x="585724" y="6350"/>
                  </a:lnTo>
                  <a:lnTo>
                    <a:pt x="585724" y="12700"/>
                  </a:lnTo>
                  <a:cubicBezTo>
                    <a:pt x="269240" y="12700"/>
                    <a:pt x="12700" y="270256"/>
                    <a:pt x="12700" y="587883"/>
                  </a:cubicBezTo>
                  <a:close/>
                </a:path>
              </a:pathLst>
            </a:custGeom>
            <a:solidFill>
              <a:srgbClr val="C5D2CF"/>
            </a:solidFill>
          </p:spPr>
        </p:sp>
      </p:grpSp>
      <p:sp>
        <p:nvSpPr>
          <p:cNvPr id="20" name="TextBox 20"/>
          <p:cNvSpPr txBox="1"/>
          <p:nvPr/>
        </p:nvSpPr>
        <p:spPr>
          <a:xfrm>
            <a:off x="1032122" y="5239940"/>
            <a:ext cx="325934" cy="369243"/>
          </a:xfrm>
          <a:prstGeom prst="rect">
            <a:avLst/>
          </a:prstGeom>
        </p:spPr>
        <p:txBody>
          <a:bodyPr lIns="0" tIns="0" rIns="0" bIns="0" rtlCol="0" anchor="t">
            <a:spAutoFit/>
          </a:bodyPr>
          <a:lstStyle/>
          <a:p>
            <a:pPr algn="l">
              <a:lnSpc>
                <a:spcPts val="2562"/>
              </a:lnSpc>
            </a:pPr>
            <a:r>
              <a:rPr lang="en-US" sz="2562">
                <a:solidFill>
                  <a:srgbClr val="2C3249"/>
                </a:solidFill>
                <a:latin typeface="Arimo"/>
                <a:ea typeface="Arimo"/>
                <a:cs typeface="Arimo"/>
                <a:sym typeface="Arimo"/>
              </a:rPr>
              <a:t>3</a:t>
            </a:r>
          </a:p>
        </p:txBody>
      </p:sp>
      <p:sp>
        <p:nvSpPr>
          <p:cNvPr id="21" name="TextBox 21"/>
          <p:cNvSpPr txBox="1"/>
          <p:nvPr/>
        </p:nvSpPr>
        <p:spPr>
          <a:xfrm>
            <a:off x="1846957" y="4951810"/>
            <a:ext cx="2716411" cy="358528"/>
          </a:xfrm>
          <a:prstGeom prst="rect">
            <a:avLst/>
          </a:prstGeom>
        </p:spPr>
        <p:txBody>
          <a:bodyPr lIns="0" tIns="0" rIns="0" bIns="0" rtlCol="0" anchor="t">
            <a:spAutoFit/>
          </a:bodyPr>
          <a:lstStyle/>
          <a:p>
            <a:pPr algn="l">
              <a:lnSpc>
                <a:spcPts val="2625"/>
              </a:lnSpc>
            </a:pPr>
            <a:r>
              <a:rPr lang="en-US" sz="2125">
                <a:solidFill>
                  <a:srgbClr val="2C3249"/>
                </a:solidFill>
                <a:latin typeface="Arimo"/>
                <a:ea typeface="Arimo"/>
                <a:cs typeface="Arimo"/>
                <a:sym typeface="Arimo"/>
              </a:rPr>
              <a:t>Sports News</a:t>
            </a:r>
          </a:p>
        </p:txBody>
      </p:sp>
      <p:grpSp>
        <p:nvGrpSpPr>
          <p:cNvPr id="22" name="Group 22"/>
          <p:cNvGrpSpPr/>
          <p:nvPr/>
        </p:nvGrpSpPr>
        <p:grpSpPr>
          <a:xfrm>
            <a:off x="755749" y="6269980"/>
            <a:ext cx="878681" cy="1313409"/>
            <a:chOff x="0" y="0"/>
            <a:chExt cx="1171575" cy="1751212"/>
          </a:xfrm>
        </p:grpSpPr>
        <p:sp>
          <p:nvSpPr>
            <p:cNvPr id="23" name="Freeform 23"/>
            <p:cNvSpPr/>
            <p:nvPr/>
          </p:nvSpPr>
          <p:spPr>
            <a:xfrm>
              <a:off x="6350" y="6350"/>
              <a:ext cx="1158875" cy="1738503"/>
            </a:xfrm>
            <a:custGeom>
              <a:avLst/>
              <a:gdLst/>
              <a:ahLst/>
              <a:cxnLst/>
              <a:rect l="l" t="t" r="r" b="b"/>
              <a:pathLst>
                <a:path w="1158875" h="1738503">
                  <a:moveTo>
                    <a:pt x="0" y="581533"/>
                  </a:moveTo>
                  <a:cubicBezTo>
                    <a:pt x="0" y="260350"/>
                    <a:pt x="259461" y="0"/>
                    <a:pt x="579374" y="0"/>
                  </a:cubicBezTo>
                  <a:cubicBezTo>
                    <a:pt x="899287" y="0"/>
                    <a:pt x="1158875" y="260350"/>
                    <a:pt x="1158875" y="581533"/>
                  </a:cubicBezTo>
                  <a:lnTo>
                    <a:pt x="1158875" y="1156970"/>
                  </a:lnTo>
                  <a:cubicBezTo>
                    <a:pt x="1158875" y="1478153"/>
                    <a:pt x="899414" y="1738503"/>
                    <a:pt x="579501" y="1738503"/>
                  </a:cubicBezTo>
                  <a:cubicBezTo>
                    <a:pt x="259588" y="1738503"/>
                    <a:pt x="0" y="1478153"/>
                    <a:pt x="0" y="1156970"/>
                  </a:cubicBezTo>
                  <a:close/>
                </a:path>
              </a:pathLst>
            </a:custGeom>
            <a:solidFill>
              <a:srgbClr val="DFECE9"/>
            </a:solidFill>
          </p:spPr>
        </p:sp>
        <p:sp>
          <p:nvSpPr>
            <p:cNvPr id="24" name="Freeform 24"/>
            <p:cNvSpPr/>
            <p:nvPr/>
          </p:nvSpPr>
          <p:spPr>
            <a:xfrm>
              <a:off x="0" y="0"/>
              <a:ext cx="1171575" cy="1751203"/>
            </a:xfrm>
            <a:custGeom>
              <a:avLst/>
              <a:gdLst/>
              <a:ahLst/>
              <a:cxnLst/>
              <a:rect l="l" t="t" r="r" b="b"/>
              <a:pathLst>
                <a:path w="1171575" h="1751203">
                  <a:moveTo>
                    <a:pt x="0" y="587883"/>
                  </a:moveTo>
                  <a:cubicBezTo>
                    <a:pt x="0" y="263271"/>
                    <a:pt x="262255" y="0"/>
                    <a:pt x="585724" y="0"/>
                  </a:cubicBezTo>
                  <a:cubicBezTo>
                    <a:pt x="587629" y="0"/>
                    <a:pt x="589534" y="889"/>
                    <a:pt x="590677" y="2413"/>
                  </a:cubicBezTo>
                  <a:lnTo>
                    <a:pt x="585724" y="6350"/>
                  </a:lnTo>
                  <a:lnTo>
                    <a:pt x="585724" y="0"/>
                  </a:lnTo>
                  <a:lnTo>
                    <a:pt x="585724" y="6350"/>
                  </a:lnTo>
                  <a:lnTo>
                    <a:pt x="585724" y="0"/>
                  </a:lnTo>
                  <a:cubicBezTo>
                    <a:pt x="909320" y="0"/>
                    <a:pt x="1171575" y="263271"/>
                    <a:pt x="1171575" y="587883"/>
                  </a:cubicBezTo>
                  <a:lnTo>
                    <a:pt x="1171575" y="1163320"/>
                  </a:lnTo>
                  <a:lnTo>
                    <a:pt x="1165225" y="1163320"/>
                  </a:lnTo>
                  <a:lnTo>
                    <a:pt x="1171575" y="1163320"/>
                  </a:lnTo>
                  <a:cubicBezTo>
                    <a:pt x="1171575" y="1487932"/>
                    <a:pt x="909320" y="1751203"/>
                    <a:pt x="585851" y="1751203"/>
                  </a:cubicBezTo>
                  <a:lnTo>
                    <a:pt x="585851" y="1744853"/>
                  </a:lnTo>
                  <a:lnTo>
                    <a:pt x="585851" y="1751203"/>
                  </a:lnTo>
                  <a:cubicBezTo>
                    <a:pt x="262255" y="1751203"/>
                    <a:pt x="0" y="1487932"/>
                    <a:pt x="0" y="1163320"/>
                  </a:cubicBezTo>
                  <a:lnTo>
                    <a:pt x="0" y="587883"/>
                  </a:lnTo>
                  <a:lnTo>
                    <a:pt x="6350" y="587883"/>
                  </a:lnTo>
                  <a:lnTo>
                    <a:pt x="0" y="587883"/>
                  </a:lnTo>
                  <a:moveTo>
                    <a:pt x="12700" y="587883"/>
                  </a:moveTo>
                  <a:lnTo>
                    <a:pt x="12700" y="1163320"/>
                  </a:lnTo>
                  <a:lnTo>
                    <a:pt x="6350" y="1163320"/>
                  </a:lnTo>
                  <a:lnTo>
                    <a:pt x="12700" y="1163320"/>
                  </a:lnTo>
                  <a:cubicBezTo>
                    <a:pt x="12700" y="1480947"/>
                    <a:pt x="269240" y="1738503"/>
                    <a:pt x="585724" y="1738503"/>
                  </a:cubicBezTo>
                  <a:cubicBezTo>
                    <a:pt x="902208" y="1738503"/>
                    <a:pt x="1158875" y="1481074"/>
                    <a:pt x="1158875" y="1163320"/>
                  </a:cubicBezTo>
                  <a:lnTo>
                    <a:pt x="1158875" y="587883"/>
                  </a:lnTo>
                  <a:lnTo>
                    <a:pt x="1165225" y="587883"/>
                  </a:lnTo>
                  <a:lnTo>
                    <a:pt x="1158875" y="587883"/>
                  </a:lnTo>
                  <a:cubicBezTo>
                    <a:pt x="1158875" y="270256"/>
                    <a:pt x="902335" y="12700"/>
                    <a:pt x="585724" y="12700"/>
                  </a:cubicBezTo>
                  <a:cubicBezTo>
                    <a:pt x="583819" y="12700"/>
                    <a:pt x="581914" y="11811"/>
                    <a:pt x="580771" y="10287"/>
                  </a:cubicBezTo>
                  <a:lnTo>
                    <a:pt x="585724" y="6350"/>
                  </a:lnTo>
                  <a:lnTo>
                    <a:pt x="585724" y="12700"/>
                  </a:lnTo>
                  <a:cubicBezTo>
                    <a:pt x="269240" y="12700"/>
                    <a:pt x="12700" y="270256"/>
                    <a:pt x="12700" y="587883"/>
                  </a:cubicBezTo>
                  <a:close/>
                </a:path>
              </a:pathLst>
            </a:custGeom>
            <a:solidFill>
              <a:srgbClr val="C5D2CF"/>
            </a:solidFill>
          </p:spPr>
        </p:sp>
      </p:grpSp>
      <p:sp>
        <p:nvSpPr>
          <p:cNvPr id="25" name="TextBox 25"/>
          <p:cNvSpPr txBox="1"/>
          <p:nvPr/>
        </p:nvSpPr>
        <p:spPr>
          <a:xfrm>
            <a:off x="1032122" y="6761112"/>
            <a:ext cx="325934" cy="369243"/>
          </a:xfrm>
          <a:prstGeom prst="rect">
            <a:avLst/>
          </a:prstGeom>
        </p:spPr>
        <p:txBody>
          <a:bodyPr lIns="0" tIns="0" rIns="0" bIns="0" rtlCol="0" anchor="t">
            <a:spAutoFit/>
          </a:bodyPr>
          <a:lstStyle/>
          <a:p>
            <a:pPr algn="l">
              <a:lnSpc>
                <a:spcPts val="2562"/>
              </a:lnSpc>
            </a:pPr>
            <a:r>
              <a:rPr lang="en-US" sz="2562">
                <a:solidFill>
                  <a:srgbClr val="2C3249"/>
                </a:solidFill>
                <a:latin typeface="Arimo"/>
                <a:ea typeface="Arimo"/>
                <a:cs typeface="Arimo"/>
                <a:sym typeface="Arimo"/>
              </a:rPr>
              <a:t>4</a:t>
            </a:r>
          </a:p>
        </p:txBody>
      </p:sp>
      <p:sp>
        <p:nvSpPr>
          <p:cNvPr id="26" name="TextBox 26"/>
          <p:cNvSpPr txBox="1"/>
          <p:nvPr/>
        </p:nvSpPr>
        <p:spPr>
          <a:xfrm>
            <a:off x="1846957" y="6472981"/>
            <a:ext cx="2716411" cy="358528"/>
          </a:xfrm>
          <a:prstGeom prst="rect">
            <a:avLst/>
          </a:prstGeom>
        </p:spPr>
        <p:txBody>
          <a:bodyPr lIns="0" tIns="0" rIns="0" bIns="0" rtlCol="0" anchor="t">
            <a:spAutoFit/>
          </a:bodyPr>
          <a:lstStyle/>
          <a:p>
            <a:pPr algn="l">
              <a:lnSpc>
                <a:spcPts val="2625"/>
              </a:lnSpc>
            </a:pPr>
            <a:r>
              <a:rPr lang="en-US" sz="2125">
                <a:solidFill>
                  <a:srgbClr val="2C3249"/>
                </a:solidFill>
                <a:latin typeface="Arimo"/>
                <a:ea typeface="Arimo"/>
                <a:cs typeface="Arimo"/>
                <a:sym typeface="Arimo"/>
              </a:rPr>
              <a:t>Political News</a:t>
            </a:r>
          </a:p>
        </p:txBody>
      </p:sp>
      <p:grpSp>
        <p:nvGrpSpPr>
          <p:cNvPr id="27" name="Group 27"/>
          <p:cNvGrpSpPr/>
          <p:nvPr/>
        </p:nvGrpSpPr>
        <p:grpSpPr>
          <a:xfrm>
            <a:off x="755749" y="7791152"/>
            <a:ext cx="878681" cy="1313409"/>
            <a:chOff x="0" y="0"/>
            <a:chExt cx="1171575" cy="1751212"/>
          </a:xfrm>
        </p:grpSpPr>
        <p:sp>
          <p:nvSpPr>
            <p:cNvPr id="28" name="Freeform 28"/>
            <p:cNvSpPr/>
            <p:nvPr/>
          </p:nvSpPr>
          <p:spPr>
            <a:xfrm>
              <a:off x="6350" y="6350"/>
              <a:ext cx="1158875" cy="1738503"/>
            </a:xfrm>
            <a:custGeom>
              <a:avLst/>
              <a:gdLst/>
              <a:ahLst/>
              <a:cxnLst/>
              <a:rect l="l" t="t" r="r" b="b"/>
              <a:pathLst>
                <a:path w="1158875" h="1738503">
                  <a:moveTo>
                    <a:pt x="0" y="581533"/>
                  </a:moveTo>
                  <a:cubicBezTo>
                    <a:pt x="0" y="260350"/>
                    <a:pt x="259461" y="0"/>
                    <a:pt x="579374" y="0"/>
                  </a:cubicBezTo>
                  <a:cubicBezTo>
                    <a:pt x="899287" y="0"/>
                    <a:pt x="1158875" y="260350"/>
                    <a:pt x="1158875" y="581533"/>
                  </a:cubicBezTo>
                  <a:lnTo>
                    <a:pt x="1158875" y="1156970"/>
                  </a:lnTo>
                  <a:cubicBezTo>
                    <a:pt x="1158875" y="1478153"/>
                    <a:pt x="899414" y="1738503"/>
                    <a:pt x="579501" y="1738503"/>
                  </a:cubicBezTo>
                  <a:cubicBezTo>
                    <a:pt x="259588" y="1738503"/>
                    <a:pt x="0" y="1478153"/>
                    <a:pt x="0" y="1156970"/>
                  </a:cubicBezTo>
                  <a:close/>
                </a:path>
              </a:pathLst>
            </a:custGeom>
            <a:solidFill>
              <a:srgbClr val="DFECE9"/>
            </a:solidFill>
          </p:spPr>
        </p:sp>
        <p:sp>
          <p:nvSpPr>
            <p:cNvPr id="29" name="Freeform 29"/>
            <p:cNvSpPr/>
            <p:nvPr/>
          </p:nvSpPr>
          <p:spPr>
            <a:xfrm>
              <a:off x="0" y="0"/>
              <a:ext cx="1171575" cy="1751203"/>
            </a:xfrm>
            <a:custGeom>
              <a:avLst/>
              <a:gdLst/>
              <a:ahLst/>
              <a:cxnLst/>
              <a:rect l="l" t="t" r="r" b="b"/>
              <a:pathLst>
                <a:path w="1171575" h="1751203">
                  <a:moveTo>
                    <a:pt x="0" y="587883"/>
                  </a:moveTo>
                  <a:cubicBezTo>
                    <a:pt x="0" y="263271"/>
                    <a:pt x="262255" y="0"/>
                    <a:pt x="585724" y="0"/>
                  </a:cubicBezTo>
                  <a:cubicBezTo>
                    <a:pt x="587629" y="0"/>
                    <a:pt x="589534" y="889"/>
                    <a:pt x="590677" y="2413"/>
                  </a:cubicBezTo>
                  <a:lnTo>
                    <a:pt x="585724" y="6350"/>
                  </a:lnTo>
                  <a:lnTo>
                    <a:pt x="585724" y="0"/>
                  </a:lnTo>
                  <a:lnTo>
                    <a:pt x="585724" y="6350"/>
                  </a:lnTo>
                  <a:lnTo>
                    <a:pt x="585724" y="0"/>
                  </a:lnTo>
                  <a:cubicBezTo>
                    <a:pt x="909320" y="0"/>
                    <a:pt x="1171575" y="263271"/>
                    <a:pt x="1171575" y="587883"/>
                  </a:cubicBezTo>
                  <a:lnTo>
                    <a:pt x="1171575" y="1163320"/>
                  </a:lnTo>
                  <a:lnTo>
                    <a:pt x="1165225" y="1163320"/>
                  </a:lnTo>
                  <a:lnTo>
                    <a:pt x="1171575" y="1163320"/>
                  </a:lnTo>
                  <a:cubicBezTo>
                    <a:pt x="1171575" y="1487932"/>
                    <a:pt x="909320" y="1751203"/>
                    <a:pt x="585851" y="1751203"/>
                  </a:cubicBezTo>
                  <a:lnTo>
                    <a:pt x="585851" y="1744853"/>
                  </a:lnTo>
                  <a:lnTo>
                    <a:pt x="585851" y="1751203"/>
                  </a:lnTo>
                  <a:cubicBezTo>
                    <a:pt x="262255" y="1751203"/>
                    <a:pt x="0" y="1487932"/>
                    <a:pt x="0" y="1163320"/>
                  </a:cubicBezTo>
                  <a:lnTo>
                    <a:pt x="0" y="587883"/>
                  </a:lnTo>
                  <a:lnTo>
                    <a:pt x="6350" y="587883"/>
                  </a:lnTo>
                  <a:lnTo>
                    <a:pt x="0" y="587883"/>
                  </a:lnTo>
                  <a:moveTo>
                    <a:pt x="12700" y="587883"/>
                  </a:moveTo>
                  <a:lnTo>
                    <a:pt x="12700" y="1163320"/>
                  </a:lnTo>
                  <a:lnTo>
                    <a:pt x="6350" y="1163320"/>
                  </a:lnTo>
                  <a:lnTo>
                    <a:pt x="12700" y="1163320"/>
                  </a:lnTo>
                  <a:cubicBezTo>
                    <a:pt x="12700" y="1480947"/>
                    <a:pt x="269240" y="1738503"/>
                    <a:pt x="585724" y="1738503"/>
                  </a:cubicBezTo>
                  <a:cubicBezTo>
                    <a:pt x="902208" y="1738503"/>
                    <a:pt x="1158875" y="1481074"/>
                    <a:pt x="1158875" y="1163320"/>
                  </a:cubicBezTo>
                  <a:lnTo>
                    <a:pt x="1158875" y="587883"/>
                  </a:lnTo>
                  <a:lnTo>
                    <a:pt x="1165225" y="587883"/>
                  </a:lnTo>
                  <a:lnTo>
                    <a:pt x="1158875" y="587883"/>
                  </a:lnTo>
                  <a:cubicBezTo>
                    <a:pt x="1158875" y="270256"/>
                    <a:pt x="902335" y="12700"/>
                    <a:pt x="585724" y="12700"/>
                  </a:cubicBezTo>
                  <a:cubicBezTo>
                    <a:pt x="583819" y="12700"/>
                    <a:pt x="581914" y="11811"/>
                    <a:pt x="580771" y="10287"/>
                  </a:cubicBezTo>
                  <a:lnTo>
                    <a:pt x="585724" y="6350"/>
                  </a:lnTo>
                  <a:lnTo>
                    <a:pt x="585724" y="12700"/>
                  </a:lnTo>
                  <a:cubicBezTo>
                    <a:pt x="269240" y="12700"/>
                    <a:pt x="12700" y="270256"/>
                    <a:pt x="12700" y="587883"/>
                  </a:cubicBezTo>
                  <a:close/>
                </a:path>
              </a:pathLst>
            </a:custGeom>
            <a:solidFill>
              <a:srgbClr val="C5D2CF"/>
            </a:solidFill>
          </p:spPr>
        </p:sp>
      </p:grpSp>
      <p:sp>
        <p:nvSpPr>
          <p:cNvPr id="30" name="TextBox 30"/>
          <p:cNvSpPr txBox="1"/>
          <p:nvPr/>
        </p:nvSpPr>
        <p:spPr>
          <a:xfrm>
            <a:off x="1032122" y="8282285"/>
            <a:ext cx="325934" cy="369243"/>
          </a:xfrm>
          <a:prstGeom prst="rect">
            <a:avLst/>
          </a:prstGeom>
        </p:spPr>
        <p:txBody>
          <a:bodyPr lIns="0" tIns="0" rIns="0" bIns="0" rtlCol="0" anchor="t">
            <a:spAutoFit/>
          </a:bodyPr>
          <a:lstStyle/>
          <a:p>
            <a:pPr algn="l">
              <a:lnSpc>
                <a:spcPts val="2562"/>
              </a:lnSpc>
            </a:pPr>
            <a:r>
              <a:rPr lang="en-US" sz="2562">
                <a:solidFill>
                  <a:srgbClr val="2C3249"/>
                </a:solidFill>
                <a:latin typeface="Arimo"/>
                <a:ea typeface="Arimo"/>
                <a:cs typeface="Arimo"/>
                <a:sym typeface="Arimo"/>
              </a:rPr>
              <a:t>5</a:t>
            </a:r>
          </a:p>
        </p:txBody>
      </p:sp>
      <p:sp>
        <p:nvSpPr>
          <p:cNvPr id="31" name="TextBox 31"/>
          <p:cNvSpPr txBox="1"/>
          <p:nvPr/>
        </p:nvSpPr>
        <p:spPr>
          <a:xfrm>
            <a:off x="1846957" y="7994154"/>
            <a:ext cx="2716411" cy="358528"/>
          </a:xfrm>
          <a:prstGeom prst="rect">
            <a:avLst/>
          </a:prstGeom>
        </p:spPr>
        <p:txBody>
          <a:bodyPr lIns="0" tIns="0" rIns="0" bIns="0" rtlCol="0" anchor="t">
            <a:spAutoFit/>
          </a:bodyPr>
          <a:lstStyle/>
          <a:p>
            <a:pPr algn="l">
              <a:lnSpc>
                <a:spcPts val="2625"/>
              </a:lnSpc>
            </a:pPr>
            <a:r>
              <a:rPr lang="en-US" sz="2125">
                <a:solidFill>
                  <a:srgbClr val="2C3249"/>
                </a:solidFill>
                <a:latin typeface="Arimo"/>
                <a:ea typeface="Arimo"/>
                <a:cs typeface="Arimo"/>
                <a:sym typeface="Arimo"/>
              </a:rPr>
              <a:t>Movie News</a:t>
            </a:r>
          </a:p>
        </p:txBody>
      </p:sp>
      <p:sp>
        <p:nvSpPr>
          <p:cNvPr id="32" name="TextBox 32"/>
          <p:cNvSpPr txBox="1"/>
          <p:nvPr/>
        </p:nvSpPr>
        <p:spPr>
          <a:xfrm>
            <a:off x="760511" y="9287024"/>
            <a:ext cx="16766976" cy="404812"/>
          </a:xfrm>
          <a:prstGeom prst="rect">
            <a:avLst/>
          </a:prstGeom>
        </p:spPr>
        <p:txBody>
          <a:bodyPr lIns="0" tIns="0" rIns="0" bIns="0" rtlCol="0" anchor="t">
            <a:spAutoFit/>
          </a:bodyPr>
          <a:lstStyle/>
          <a:p>
            <a:pPr algn="l">
              <a:lnSpc>
                <a:spcPts val="2687"/>
              </a:lnSpc>
            </a:pPr>
            <a:r>
              <a:rPr lang="en-US" sz="1687">
                <a:solidFill>
                  <a:srgbClr val="2C3249"/>
                </a:solidFill>
                <a:latin typeface="Martel Sans"/>
                <a:ea typeface="Martel Sans"/>
                <a:cs typeface="Martel Sans"/>
                <a:sym typeface="Martel Sans"/>
              </a:rPr>
              <a:t>After email delivery, a secondary model categorizes all data into organized segments for structured logging and easy retrieval.</a:t>
            </a:r>
          </a:p>
        </p:txBody>
      </p:sp>
      <p:pic>
        <p:nvPicPr>
          <p:cNvPr id="36" name="Picture 35" descr="A screen shot of a funnel">
            <a:extLst>
              <a:ext uri="{FF2B5EF4-FFF2-40B4-BE49-F238E27FC236}">
                <a16:creationId xmlns:a16="http://schemas.microsoft.com/office/drawing/2014/main" id="{93901B96-D21D-58E4-BD53-938B1125C572}"/>
              </a:ext>
            </a:extLst>
          </p:cNvPr>
          <p:cNvPicPr>
            <a:picLocks noChangeAspect="1"/>
          </p:cNvPicPr>
          <p:nvPr/>
        </p:nvPicPr>
        <p:blipFill>
          <a:blip r:embed="rId3">
            <a:extLst>
              <a:ext uri="{28A0092B-C50C-407E-A947-70E740481C1C}">
                <a14:useLocalDpi xmlns:a14="http://schemas.microsoft.com/office/drawing/2010/main" val="0"/>
              </a:ext>
            </a:extLst>
          </a:blip>
          <a:srcRect l="9259" t="8982" r="8642" b="12233"/>
          <a:stretch>
            <a:fillRect/>
          </a:stretch>
        </p:blipFill>
        <p:spPr>
          <a:xfrm>
            <a:off x="6526097" y="1696718"/>
            <a:ext cx="11033345" cy="68935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BF4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a:grpSpLocks noChangeAspect="1"/>
          </p:cNvGrpSpPr>
          <p:nvPr/>
        </p:nvGrpSpPr>
        <p:grpSpPr>
          <a:xfrm>
            <a:off x="0" y="0"/>
            <a:ext cx="18288000" cy="3544044"/>
            <a:chOff x="0" y="0"/>
            <a:chExt cx="24384000" cy="4725392"/>
          </a:xfrm>
        </p:grpSpPr>
        <p:sp>
          <p:nvSpPr>
            <p:cNvPr id="7" name="Freeform 7" descr="preencoded.png"/>
            <p:cNvSpPr/>
            <p:nvPr/>
          </p:nvSpPr>
          <p:spPr>
            <a:xfrm>
              <a:off x="0" y="0"/>
              <a:ext cx="24384000" cy="4725416"/>
            </a:xfrm>
            <a:custGeom>
              <a:avLst/>
              <a:gdLst/>
              <a:ahLst/>
              <a:cxnLst/>
              <a:rect l="l" t="t" r="r" b="b"/>
              <a:pathLst>
                <a:path w="24384000" h="4725416">
                  <a:moveTo>
                    <a:pt x="0" y="0"/>
                  </a:moveTo>
                  <a:lnTo>
                    <a:pt x="24384000" y="0"/>
                  </a:lnTo>
                  <a:lnTo>
                    <a:pt x="24384000" y="4725416"/>
                  </a:lnTo>
                  <a:lnTo>
                    <a:pt x="0" y="4725416"/>
                  </a:lnTo>
                  <a:lnTo>
                    <a:pt x="0" y="0"/>
                  </a:lnTo>
                  <a:close/>
                </a:path>
              </a:pathLst>
            </a:custGeom>
            <a:blipFill>
              <a:blip r:embed="rId3"/>
              <a:stretch>
                <a:fillRect l="-10" r="-10"/>
              </a:stretch>
            </a:blipFill>
          </p:spPr>
        </p:sp>
      </p:grpSp>
      <p:sp>
        <p:nvSpPr>
          <p:cNvPr id="8" name="TextBox 8"/>
          <p:cNvSpPr txBox="1"/>
          <p:nvPr/>
        </p:nvSpPr>
        <p:spPr>
          <a:xfrm>
            <a:off x="826110" y="4830589"/>
            <a:ext cx="10470654" cy="943124"/>
          </a:xfrm>
          <a:prstGeom prst="rect">
            <a:avLst/>
          </a:prstGeom>
        </p:spPr>
        <p:txBody>
          <a:bodyPr lIns="0" tIns="0" rIns="0" bIns="0" rtlCol="0" anchor="t">
            <a:spAutoFit/>
          </a:bodyPr>
          <a:lstStyle/>
          <a:p>
            <a:pPr algn="l">
              <a:lnSpc>
                <a:spcPts val="6937"/>
              </a:lnSpc>
            </a:pPr>
            <a:r>
              <a:rPr lang="en-US" sz="5562">
                <a:solidFill>
                  <a:srgbClr val="272D45"/>
                </a:solidFill>
                <a:latin typeface="Arimo"/>
                <a:ea typeface="Arimo"/>
                <a:cs typeface="Arimo"/>
                <a:sym typeface="Arimo"/>
              </a:rPr>
              <a:t>Persistent Storage: Google Sheets</a:t>
            </a:r>
          </a:p>
        </p:txBody>
      </p:sp>
      <p:sp>
        <p:nvSpPr>
          <p:cNvPr id="9" name="TextBox 9"/>
          <p:cNvSpPr txBox="1"/>
          <p:nvPr/>
        </p:nvSpPr>
        <p:spPr>
          <a:xfrm>
            <a:off x="992238" y="7031683"/>
            <a:ext cx="16303526" cy="992981"/>
          </a:xfrm>
          <a:prstGeom prst="rect">
            <a:avLst/>
          </a:prstGeom>
        </p:spPr>
        <p:txBody>
          <a:bodyPr lIns="0" tIns="0" rIns="0" bIns="0" rtlCol="0" anchor="t">
            <a:spAutoFit/>
          </a:bodyPr>
          <a:lstStyle/>
          <a:p>
            <a:pPr algn="l">
              <a:lnSpc>
                <a:spcPts val="3562"/>
              </a:lnSpc>
            </a:pPr>
            <a:r>
              <a:rPr lang="en-US" sz="2187">
                <a:solidFill>
                  <a:srgbClr val="2C3249"/>
                </a:solidFill>
                <a:latin typeface="Martel Sans"/>
                <a:ea typeface="Martel Sans"/>
                <a:cs typeface="Martel Sans"/>
                <a:sym typeface="Martel Sans"/>
              </a:rPr>
              <a:t>All processed information is automatically appended to a Google Sheet, creating a comprehensive historical log of every briefing generated. This enables tracking, analysis, and future reference of all automated reports.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932</Words>
  <Application>Microsoft Office PowerPoint</Application>
  <PresentationFormat>Custom</PresentationFormat>
  <Paragraphs>136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Martel Sans Bold</vt:lpstr>
      <vt:lpstr>Martel Sans</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merged_presentation_choladeck.pptx</dc:title>
  <dc:creator>Lakshman</dc:creator>
  <cp:lastModifiedBy>Lakshman Periketi</cp:lastModifiedBy>
  <cp:revision>3</cp:revision>
  <dcterms:created xsi:type="dcterms:W3CDTF">2006-08-16T00:00:00Z</dcterms:created>
  <dcterms:modified xsi:type="dcterms:W3CDTF">2025-10-31T18:19:30Z</dcterms:modified>
  <dc:identifier>DAG3YGfjE1o</dc:identifier>
</cp:coreProperties>
</file>